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62" r:id="rId5"/>
    <p:sldId id="263" r:id="rId6"/>
    <p:sldId id="271" r:id="rId7"/>
    <p:sldId id="280" r:id="rId8"/>
    <p:sldId id="281" r:id="rId9"/>
    <p:sldId id="265" r:id="rId10"/>
    <p:sldId id="267" r:id="rId11"/>
    <p:sldId id="268" r:id="rId12"/>
    <p:sldId id="272" r:id="rId13"/>
    <p:sldId id="273" r:id="rId14"/>
    <p:sldId id="274" r:id="rId15"/>
    <p:sldId id="275" r:id="rId16"/>
    <p:sldId id="282" r:id="rId17"/>
    <p:sldId id="269" r:id="rId18"/>
    <p:sldId id="264" r:id="rId19"/>
    <p:sldId id="279" r:id="rId20"/>
    <p:sldId id="266" r:id="rId21"/>
    <p:sldId id="278" r:id="rId22"/>
    <p:sldId id="283" r:id="rId23"/>
    <p:sldId id="284" r:id="rId24"/>
    <p:sldId id="285" r:id="rId25"/>
  </p:sldIdLst>
  <p:sldSz cx="18288000" cy="10287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Raleway" pitchFamily="2" charset="0"/>
      <p:regular r:id="rId31"/>
      <p:bold r:id="rId32"/>
      <p:italic r:id="rId33"/>
      <p:boldItalic r:id="rId34"/>
    </p:embeddedFont>
    <p:embeddedFont>
      <p:font typeface="Raleway Bold" pitchFamily="2" charset="0"/>
      <p:regular r:id="rId35"/>
      <p:bold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5EA5AF3-D6B6-B248-82CA-93B2DB0AED33}">
          <p14:sldIdLst>
            <p14:sldId id="256"/>
            <p14:sldId id="257"/>
            <p14:sldId id="258"/>
            <p14:sldId id="262"/>
            <p14:sldId id="263"/>
            <p14:sldId id="271"/>
            <p14:sldId id="280"/>
            <p14:sldId id="281"/>
            <p14:sldId id="265"/>
            <p14:sldId id="267"/>
            <p14:sldId id="268"/>
            <p14:sldId id="272"/>
            <p14:sldId id="273"/>
            <p14:sldId id="274"/>
            <p14:sldId id="275"/>
            <p14:sldId id="282"/>
            <p14:sldId id="269"/>
            <p14:sldId id="264"/>
            <p14:sldId id="279"/>
            <p14:sldId id="266"/>
            <p14:sldId id="278"/>
            <p14:sldId id="283"/>
            <p14:sldId id="284"/>
            <p14:sldId id="285"/>
          </p14:sldIdLst>
        </p14:section>
        <p14:section name="Appendix" id="{13079A1B-C236-A94D-81F9-1A0D485E6AD3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A93EB3-BE54-45BA-9EFC-1166502407FF}" v="609" dt="2022-07-25T17:05:54.705"/>
    <p1510:client id="{9BC48FB4-90CC-435E-9122-6F4D0265AC6A}" v="16" dt="2022-07-09T09:51:32.796"/>
    <p1510:client id="{BF42A52D-A78D-40F5-BB20-C11BCCE769FD}" v="37" dt="2022-07-25T16:05:48.7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89968" autoAdjust="0"/>
  </p:normalViewPr>
  <p:slideViewPr>
    <p:cSldViewPr>
      <p:cViewPr varScale="1">
        <p:scale>
          <a:sx n="64" d="100"/>
          <a:sy n="64" d="100"/>
        </p:scale>
        <p:origin x="116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neet Kumar Singh" userId="S::uneet.singh@plaksha.edu.in::19f9d9c7-1d9e-46c3-8081-0b30b8bee230" providerId="AD" clId="Web-{BF42A52D-A78D-40F5-BB20-C11BCCE769FD}"/>
    <pc:docChg chg="addSld delSld modSld modSection">
      <pc:chgData name="Uneet Kumar Singh" userId="S::uneet.singh@plaksha.edu.in::19f9d9c7-1d9e-46c3-8081-0b30b8bee230" providerId="AD" clId="Web-{BF42A52D-A78D-40F5-BB20-C11BCCE769FD}" dt="2022-07-25T16:05:48.793" v="19"/>
      <pc:docMkLst>
        <pc:docMk/>
      </pc:docMkLst>
      <pc:sldChg chg="new del">
        <pc:chgData name="Uneet Kumar Singh" userId="S::uneet.singh@plaksha.edu.in::19f9d9c7-1d9e-46c3-8081-0b30b8bee230" providerId="AD" clId="Web-{BF42A52D-A78D-40F5-BB20-C11BCCE769FD}" dt="2022-07-25T15:58:06.766" v="2"/>
        <pc:sldMkLst>
          <pc:docMk/>
          <pc:sldMk cId="2533513607" sldId="283"/>
        </pc:sldMkLst>
      </pc:sldChg>
      <pc:sldChg chg="addSp delSp modSp add del replId">
        <pc:chgData name="Uneet Kumar Singh" userId="S::uneet.singh@plaksha.edu.in::19f9d9c7-1d9e-46c3-8081-0b30b8bee230" providerId="AD" clId="Web-{BF42A52D-A78D-40F5-BB20-C11BCCE769FD}" dt="2022-07-25T16:05:48.793" v="19"/>
        <pc:sldMkLst>
          <pc:docMk/>
          <pc:sldMk cId="1617504874" sldId="284"/>
        </pc:sldMkLst>
        <pc:spChg chg="add del mod">
          <ac:chgData name="Uneet Kumar Singh" userId="S::uneet.singh@plaksha.edu.in::19f9d9c7-1d9e-46c3-8081-0b30b8bee230" providerId="AD" clId="Web-{BF42A52D-A78D-40F5-BB20-C11BCCE769FD}" dt="2022-07-25T16:04:25.401" v="14"/>
          <ac:spMkLst>
            <pc:docMk/>
            <pc:sldMk cId="1617504874" sldId="284"/>
            <ac:spMk id="7" creationId="{D1CD6419-4F8F-BB37-B31E-BE17A44EB436}"/>
          </ac:spMkLst>
        </pc:spChg>
        <pc:spChg chg="del mod">
          <ac:chgData name="Uneet Kumar Singh" userId="S::uneet.singh@plaksha.edu.in::19f9d9c7-1d9e-46c3-8081-0b30b8bee230" providerId="AD" clId="Web-{BF42A52D-A78D-40F5-BB20-C11BCCE769FD}" dt="2022-07-25T15:58:12.157" v="4"/>
          <ac:spMkLst>
            <pc:docMk/>
            <pc:sldMk cId="1617504874" sldId="284"/>
            <ac:spMk id="12" creationId="{00000000-0000-0000-0000-000000000000}"/>
          </ac:spMkLst>
        </pc:spChg>
        <pc:spChg chg="add del mod">
          <ac:chgData name="Uneet Kumar Singh" userId="S::uneet.singh@plaksha.edu.in::19f9d9c7-1d9e-46c3-8081-0b30b8bee230" providerId="AD" clId="Web-{BF42A52D-A78D-40F5-BB20-C11BCCE769FD}" dt="2022-07-25T16:05:10.949" v="18"/>
          <ac:spMkLst>
            <pc:docMk/>
            <pc:sldMk cId="1617504874" sldId="284"/>
            <ac:spMk id="14" creationId="{C6C72A46-FA9D-4A91-AE4E-FDD6CA648B9D}"/>
          </ac:spMkLst>
        </pc:spChg>
        <pc:grpChg chg="del">
          <ac:chgData name="Uneet Kumar Singh" userId="S::uneet.singh@plaksha.edu.in::19f9d9c7-1d9e-46c3-8081-0b30b8bee230" providerId="AD" clId="Web-{BF42A52D-A78D-40F5-BB20-C11BCCE769FD}" dt="2022-07-25T16:05:08.449" v="17"/>
          <ac:grpSpMkLst>
            <pc:docMk/>
            <pc:sldMk cId="1617504874" sldId="284"/>
            <ac:grpSpMk id="18" creationId="{00000000-0000-0000-0000-000000000000}"/>
          </ac:grpSpMkLst>
        </pc:grpChg>
        <pc:picChg chg="del">
          <ac:chgData name="Uneet Kumar Singh" userId="S::uneet.singh@plaksha.edu.in::19f9d9c7-1d9e-46c3-8081-0b30b8bee230" providerId="AD" clId="Web-{BF42A52D-A78D-40F5-BB20-C11BCCE769FD}" dt="2022-07-25T15:58:15.438" v="6"/>
          <ac:picMkLst>
            <pc:docMk/>
            <pc:sldMk cId="1617504874" sldId="284"/>
            <ac:picMk id="6" creationId="{00000000-0000-0000-0000-000000000000}"/>
          </ac:picMkLst>
        </pc:picChg>
        <pc:picChg chg="del">
          <ac:chgData name="Uneet Kumar Singh" userId="S::uneet.singh@plaksha.edu.in::19f9d9c7-1d9e-46c3-8081-0b30b8bee230" providerId="AD" clId="Web-{BF42A52D-A78D-40F5-BB20-C11BCCE769FD}" dt="2022-07-25T15:58:12.298" v="5"/>
          <ac:picMkLst>
            <pc:docMk/>
            <pc:sldMk cId="1617504874" sldId="284"/>
            <ac:picMk id="9" creationId="{90937769-6A24-B6BC-B6B9-9F2F7D751B71}"/>
          </ac:picMkLst>
        </pc:picChg>
      </pc:sldChg>
    </pc:docChg>
  </pc:docChgLst>
  <pc:docChgLst>
    <pc:chgData name="Uneet Kumar Singh" userId="S::uneet.singh@plaksha.edu.in::19f9d9c7-1d9e-46c3-8081-0b30b8bee230" providerId="AD" clId="Web-{83A93EB3-BE54-45BA-9EFC-1166502407FF}"/>
    <pc:docChg chg="addSld delSld modSld modSection">
      <pc:chgData name="Uneet Kumar Singh" userId="S::uneet.singh@plaksha.edu.in::19f9d9c7-1d9e-46c3-8081-0b30b8bee230" providerId="AD" clId="Web-{83A93EB3-BE54-45BA-9EFC-1166502407FF}" dt="2022-07-25T17:05:54.705" v="549"/>
      <pc:docMkLst>
        <pc:docMk/>
      </pc:docMkLst>
      <pc:sldChg chg="addSp delSp modSp add replId">
        <pc:chgData name="Uneet Kumar Singh" userId="S::uneet.singh@plaksha.edu.in::19f9d9c7-1d9e-46c3-8081-0b30b8bee230" providerId="AD" clId="Web-{83A93EB3-BE54-45BA-9EFC-1166502407FF}" dt="2022-07-25T16:33:18.143" v="256"/>
        <pc:sldMkLst>
          <pc:docMk/>
          <pc:sldMk cId="1702438250" sldId="283"/>
        </pc:sldMkLst>
        <pc:spChg chg="del topLvl">
          <ac:chgData name="Uneet Kumar Singh" userId="S::uneet.singh@plaksha.edu.in::19f9d9c7-1d9e-46c3-8081-0b30b8bee230" providerId="AD" clId="Web-{83A93EB3-BE54-45BA-9EFC-1166502407FF}" dt="2022-07-25T16:29:08.402" v="4"/>
          <ac:spMkLst>
            <pc:docMk/>
            <pc:sldMk cId="1702438250" sldId="283"/>
            <ac:spMk id="11" creationId="{00000000-0000-0000-0000-000000000000}"/>
          </ac:spMkLst>
        </pc:spChg>
        <pc:spChg chg="mod topLvl">
          <ac:chgData name="Uneet Kumar Singh" userId="S::uneet.singh@plaksha.edu.in::19f9d9c7-1d9e-46c3-8081-0b30b8bee230" providerId="AD" clId="Web-{83A93EB3-BE54-45BA-9EFC-1166502407FF}" dt="2022-07-25T16:30:00.200" v="15" actId="1076"/>
          <ac:spMkLst>
            <pc:docMk/>
            <pc:sldMk cId="1702438250" sldId="283"/>
            <ac:spMk id="12" creationId="{00000000-0000-0000-0000-000000000000}"/>
          </ac:spMkLst>
        </pc:spChg>
        <pc:spChg chg="del">
          <ac:chgData name="Uneet Kumar Singh" userId="S::uneet.singh@plaksha.edu.in::19f9d9c7-1d9e-46c3-8081-0b30b8bee230" providerId="AD" clId="Web-{83A93EB3-BE54-45BA-9EFC-1166502407FF}" dt="2022-07-25T16:28:56.073" v="1"/>
          <ac:spMkLst>
            <pc:docMk/>
            <pc:sldMk cId="1702438250" sldId="283"/>
            <ac:spMk id="13" creationId="{00000000-0000-0000-0000-000000000000}"/>
          </ac:spMkLst>
        </pc:spChg>
        <pc:grpChg chg="del">
          <ac:chgData name="Uneet Kumar Singh" userId="S::uneet.singh@plaksha.edu.in::19f9d9c7-1d9e-46c3-8081-0b30b8bee230" providerId="AD" clId="Web-{83A93EB3-BE54-45BA-9EFC-1166502407FF}" dt="2022-07-25T16:29:08.402" v="4"/>
          <ac:grpSpMkLst>
            <pc:docMk/>
            <pc:sldMk cId="1702438250" sldId="283"/>
            <ac:grpSpMk id="10" creationId="{00000000-0000-0000-0000-000000000000}"/>
          </ac:grpSpMkLst>
        </pc:grpChg>
        <pc:grpChg chg="del">
          <ac:chgData name="Uneet Kumar Singh" userId="S::uneet.singh@plaksha.edu.in::19f9d9c7-1d9e-46c3-8081-0b30b8bee230" providerId="AD" clId="Web-{83A93EB3-BE54-45BA-9EFC-1166502407FF}" dt="2022-07-25T16:28:58.089" v="2"/>
          <ac:grpSpMkLst>
            <pc:docMk/>
            <pc:sldMk cId="1702438250" sldId="283"/>
            <ac:grpSpMk id="18" creationId="{00000000-0000-0000-0000-000000000000}"/>
          </ac:grpSpMkLst>
        </pc:grpChg>
        <pc:graphicFrameChg chg="add mod modGraphic">
          <ac:chgData name="Uneet Kumar Singh" userId="S::uneet.singh@plaksha.edu.in::19f9d9c7-1d9e-46c3-8081-0b30b8bee230" providerId="AD" clId="Web-{83A93EB3-BE54-45BA-9EFC-1166502407FF}" dt="2022-07-25T16:33:18.143" v="256"/>
          <ac:graphicFrameMkLst>
            <pc:docMk/>
            <pc:sldMk cId="1702438250" sldId="283"/>
            <ac:graphicFrameMk id="7" creationId="{60ECA8D4-B49F-0FE3-1D7D-FDFC5662D380}"/>
          </ac:graphicFrameMkLst>
        </pc:graphicFrameChg>
        <pc:picChg chg="del">
          <ac:chgData name="Uneet Kumar Singh" userId="S::uneet.singh@plaksha.edu.in::19f9d9c7-1d9e-46c3-8081-0b30b8bee230" providerId="AD" clId="Web-{83A93EB3-BE54-45BA-9EFC-1166502407FF}" dt="2022-07-25T16:29:01.136" v="3"/>
          <ac:picMkLst>
            <pc:docMk/>
            <pc:sldMk cId="1702438250" sldId="283"/>
            <ac:picMk id="9" creationId="{90937769-6A24-B6BC-B6B9-9F2F7D751B71}"/>
          </ac:picMkLst>
        </pc:picChg>
      </pc:sldChg>
      <pc:sldChg chg="addSp delSp modSp add replId">
        <pc:chgData name="Uneet Kumar Singh" userId="S::uneet.singh@plaksha.edu.in::19f9d9c7-1d9e-46c3-8081-0b30b8bee230" providerId="AD" clId="Web-{83A93EB3-BE54-45BA-9EFC-1166502407FF}" dt="2022-07-25T16:55:43.563" v="412" actId="1076"/>
        <pc:sldMkLst>
          <pc:docMk/>
          <pc:sldMk cId="2575440155" sldId="284"/>
        </pc:sldMkLst>
        <pc:spChg chg="add mod">
          <ac:chgData name="Uneet Kumar Singh" userId="S::uneet.singh@plaksha.edu.in::19f9d9c7-1d9e-46c3-8081-0b30b8bee230" providerId="AD" clId="Web-{83A93EB3-BE54-45BA-9EFC-1166502407FF}" dt="2022-07-25T16:49:08.489" v="371" actId="1076"/>
          <ac:spMkLst>
            <pc:docMk/>
            <pc:sldMk cId="2575440155" sldId="284"/>
            <ac:spMk id="8" creationId="{018A243D-060E-0D48-2564-0525E1D9A471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49:12.176" v="372" actId="1076"/>
          <ac:spMkLst>
            <pc:docMk/>
            <pc:sldMk cId="2575440155" sldId="284"/>
            <ac:spMk id="9" creationId="{5A99D6FF-ACEE-EB41-82DB-359BC1472D2E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44:54.169" v="340" actId="1076"/>
          <ac:spMkLst>
            <pc:docMk/>
            <pc:sldMk cId="2575440155" sldId="284"/>
            <ac:spMk id="10" creationId="{6E63A9BB-1E78-BE81-56F1-FB54C0BCE35C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49:17.973" v="373" actId="1076"/>
          <ac:spMkLst>
            <pc:docMk/>
            <pc:sldMk cId="2575440155" sldId="284"/>
            <ac:spMk id="11" creationId="{8B398B8A-34F4-F9B4-BB97-13B7F9F26CE6}"/>
          </ac:spMkLst>
        </pc:spChg>
        <pc:spChg chg="mod">
          <ac:chgData name="Uneet Kumar Singh" userId="S::uneet.singh@plaksha.edu.in::19f9d9c7-1d9e-46c3-8081-0b30b8bee230" providerId="AD" clId="Web-{83A93EB3-BE54-45BA-9EFC-1166502407FF}" dt="2022-07-25T16:52:35.010" v="385" actId="20577"/>
          <ac:spMkLst>
            <pc:docMk/>
            <pc:sldMk cId="2575440155" sldId="284"/>
            <ac:spMk id="12" creationId="{00000000-0000-0000-0000-000000000000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47:47.658" v="363" actId="14100"/>
          <ac:spMkLst>
            <pc:docMk/>
            <pc:sldMk cId="2575440155" sldId="284"/>
            <ac:spMk id="13" creationId="{09A0CCF9-4E31-90EE-B000-728B10548ED2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47:57.627" v="365" actId="1076"/>
          <ac:spMkLst>
            <pc:docMk/>
            <pc:sldMk cId="2575440155" sldId="284"/>
            <ac:spMk id="14" creationId="{919319D2-A33E-8CFA-3FEE-F37DD9396C11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48:20.925" v="369" actId="1076"/>
          <ac:spMkLst>
            <pc:docMk/>
            <pc:sldMk cId="2575440155" sldId="284"/>
            <ac:spMk id="15" creationId="{9DE24DF6-6C24-3D13-C201-93A30571C956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49:32.083" v="375" actId="1076"/>
          <ac:spMkLst>
            <pc:docMk/>
            <pc:sldMk cId="2575440155" sldId="284"/>
            <ac:spMk id="16" creationId="{ACA77C35-6004-E19B-3084-CE39DCC8BC74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49:42.146" v="377" actId="1076"/>
          <ac:spMkLst>
            <pc:docMk/>
            <pc:sldMk cId="2575440155" sldId="284"/>
            <ac:spMk id="17" creationId="{83D8C1E4-BB06-5308-FF2C-5DC8BD6D9D55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49:47.959" v="379" actId="1076"/>
          <ac:spMkLst>
            <pc:docMk/>
            <pc:sldMk cId="2575440155" sldId="284"/>
            <ac:spMk id="18" creationId="{9D3E6121-53D1-AA8F-E23B-631B1759582F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54:37.717" v="397" actId="14100"/>
          <ac:spMkLst>
            <pc:docMk/>
            <pc:sldMk cId="2575440155" sldId="284"/>
            <ac:spMk id="19" creationId="{3FB29A45-A871-37C5-5DB3-CA37EFF4ECFD}"/>
          </ac:spMkLst>
        </pc:spChg>
        <pc:spChg chg="add del">
          <ac:chgData name="Uneet Kumar Singh" userId="S::uneet.singh@plaksha.edu.in::19f9d9c7-1d9e-46c3-8081-0b30b8bee230" providerId="AD" clId="Web-{83A93EB3-BE54-45BA-9EFC-1166502407FF}" dt="2022-07-25T16:54:09.310" v="393"/>
          <ac:spMkLst>
            <pc:docMk/>
            <pc:sldMk cId="2575440155" sldId="284"/>
            <ac:spMk id="20" creationId="{62EAF7A2-29AC-A91E-21AE-7388E7E6AA10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54:32.170" v="396" actId="14100"/>
          <ac:spMkLst>
            <pc:docMk/>
            <pc:sldMk cId="2575440155" sldId="284"/>
            <ac:spMk id="21" creationId="{687C3265-BD34-A6F4-9F63-0CB792668D86}"/>
          </ac:spMkLst>
        </pc:spChg>
        <pc:spChg chg="add del">
          <ac:chgData name="Uneet Kumar Singh" userId="S::uneet.singh@plaksha.edu.in::19f9d9c7-1d9e-46c3-8081-0b30b8bee230" providerId="AD" clId="Web-{83A93EB3-BE54-45BA-9EFC-1166502407FF}" dt="2022-07-25T16:54:51.139" v="399"/>
          <ac:spMkLst>
            <pc:docMk/>
            <pc:sldMk cId="2575440155" sldId="284"/>
            <ac:spMk id="22" creationId="{EC11EA52-72F0-45A4-836C-853AF149DE48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6:55:43.563" v="412" actId="1076"/>
          <ac:spMkLst>
            <pc:docMk/>
            <pc:sldMk cId="2575440155" sldId="284"/>
            <ac:spMk id="23" creationId="{2F74C0EE-25CC-5C7D-3F79-07D57A7E93BB}"/>
          </ac:spMkLst>
        </pc:spChg>
        <pc:grpChg chg="mod">
          <ac:chgData name="Uneet Kumar Singh" userId="S::uneet.singh@plaksha.edu.in::19f9d9c7-1d9e-46c3-8081-0b30b8bee230" providerId="AD" clId="Web-{83A93EB3-BE54-45BA-9EFC-1166502407FF}" dt="2022-07-25T16:37:55.558" v="274" actId="1076"/>
          <ac:grpSpMkLst>
            <pc:docMk/>
            <pc:sldMk cId="2575440155" sldId="284"/>
            <ac:grpSpMk id="2" creationId="{00000000-0000-0000-0000-000000000000}"/>
          </ac:grpSpMkLst>
        </pc:grpChg>
        <pc:graphicFrameChg chg="del mod modGraphic">
          <ac:chgData name="Uneet Kumar Singh" userId="S::uneet.singh@plaksha.edu.in::19f9d9c7-1d9e-46c3-8081-0b30b8bee230" providerId="AD" clId="Web-{83A93EB3-BE54-45BA-9EFC-1166502407FF}" dt="2022-07-25T16:33:52.598" v="264"/>
          <ac:graphicFrameMkLst>
            <pc:docMk/>
            <pc:sldMk cId="2575440155" sldId="284"/>
            <ac:graphicFrameMk id="7" creationId="{60ECA8D4-B49F-0FE3-1D7D-FDFC5662D380}"/>
          </ac:graphicFrameMkLst>
        </pc:graphicFrameChg>
      </pc:sldChg>
      <pc:sldChg chg="addSp delSp modSp add replId">
        <pc:chgData name="Uneet Kumar Singh" userId="S::uneet.singh@plaksha.edu.in::19f9d9c7-1d9e-46c3-8081-0b30b8bee230" providerId="AD" clId="Web-{83A93EB3-BE54-45BA-9EFC-1166502407FF}" dt="2022-07-25T17:04:13.968" v="545" actId="20577"/>
        <pc:sldMkLst>
          <pc:docMk/>
          <pc:sldMk cId="1861047387" sldId="285"/>
        </pc:sldMkLst>
        <pc:spChg chg="add mod">
          <ac:chgData name="Uneet Kumar Singh" userId="S::uneet.singh@plaksha.edu.in::19f9d9c7-1d9e-46c3-8081-0b30b8bee230" providerId="AD" clId="Web-{83A93EB3-BE54-45BA-9EFC-1166502407FF}" dt="2022-07-25T17:02:12.527" v="503" actId="14100"/>
          <ac:spMkLst>
            <pc:docMk/>
            <pc:sldMk cId="1861047387" sldId="285"/>
            <ac:spMk id="7" creationId="{A4130816-36DB-960A-0E72-5AE488C2F72A}"/>
          </ac:spMkLst>
        </pc:spChg>
        <pc:spChg chg="del">
          <ac:chgData name="Uneet Kumar Singh" userId="S::uneet.singh@plaksha.edu.in::19f9d9c7-1d9e-46c3-8081-0b30b8bee230" providerId="AD" clId="Web-{83A93EB3-BE54-45BA-9EFC-1166502407FF}" dt="2022-07-25T16:57:06.612" v="414"/>
          <ac:spMkLst>
            <pc:docMk/>
            <pc:sldMk cId="1861047387" sldId="285"/>
            <ac:spMk id="13" creationId="{09A0CCF9-4E31-90EE-B000-728B10548ED2}"/>
          </ac:spMkLst>
        </pc:spChg>
        <pc:spChg chg="del">
          <ac:chgData name="Uneet Kumar Singh" userId="S::uneet.singh@plaksha.edu.in::19f9d9c7-1d9e-46c3-8081-0b30b8bee230" providerId="AD" clId="Web-{83A93EB3-BE54-45BA-9EFC-1166502407FF}" dt="2022-07-25T16:57:08.643" v="415"/>
          <ac:spMkLst>
            <pc:docMk/>
            <pc:sldMk cId="1861047387" sldId="285"/>
            <ac:spMk id="14" creationId="{919319D2-A33E-8CFA-3FEE-F37DD9396C11}"/>
          </ac:spMkLst>
        </pc:spChg>
        <pc:spChg chg="del">
          <ac:chgData name="Uneet Kumar Singh" userId="S::uneet.singh@plaksha.edu.in::19f9d9c7-1d9e-46c3-8081-0b30b8bee230" providerId="AD" clId="Web-{83A93EB3-BE54-45BA-9EFC-1166502407FF}" dt="2022-07-25T16:57:08.674" v="416"/>
          <ac:spMkLst>
            <pc:docMk/>
            <pc:sldMk cId="1861047387" sldId="285"/>
            <ac:spMk id="15" creationId="{9DE24DF6-6C24-3D13-C201-93A30571C956}"/>
          </ac:spMkLst>
        </pc:spChg>
        <pc:spChg chg="del">
          <ac:chgData name="Uneet Kumar Singh" userId="S::uneet.singh@plaksha.edu.in::19f9d9c7-1d9e-46c3-8081-0b30b8bee230" providerId="AD" clId="Web-{83A93EB3-BE54-45BA-9EFC-1166502407FF}" dt="2022-07-25T16:57:29.519" v="419"/>
          <ac:spMkLst>
            <pc:docMk/>
            <pc:sldMk cId="1861047387" sldId="285"/>
            <ac:spMk id="19" creationId="{3FB29A45-A871-37C5-5DB3-CA37EFF4ECFD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7:02:18.824" v="504" actId="14100"/>
          <ac:spMkLst>
            <pc:docMk/>
            <pc:sldMk cId="1861047387" sldId="285"/>
            <ac:spMk id="20" creationId="{FDCABA36-9189-791C-923B-193739EA0819}"/>
          </ac:spMkLst>
        </pc:spChg>
        <pc:spChg chg="del">
          <ac:chgData name="Uneet Kumar Singh" userId="S::uneet.singh@plaksha.edu.in::19f9d9c7-1d9e-46c3-8081-0b30b8bee230" providerId="AD" clId="Web-{83A93EB3-BE54-45BA-9EFC-1166502407FF}" dt="2022-07-25T16:57:38.410" v="421"/>
          <ac:spMkLst>
            <pc:docMk/>
            <pc:sldMk cId="1861047387" sldId="285"/>
            <ac:spMk id="21" creationId="{687C3265-BD34-A6F4-9F63-0CB792668D86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7:03:20.716" v="526" actId="20577"/>
          <ac:spMkLst>
            <pc:docMk/>
            <pc:sldMk cId="1861047387" sldId="285"/>
            <ac:spMk id="22" creationId="{4D2C713D-E80B-936E-553A-11E63777BD5B}"/>
          </ac:spMkLst>
        </pc:spChg>
        <pc:spChg chg="del">
          <ac:chgData name="Uneet Kumar Singh" userId="S::uneet.singh@plaksha.edu.in::19f9d9c7-1d9e-46c3-8081-0b30b8bee230" providerId="AD" clId="Web-{83A93EB3-BE54-45BA-9EFC-1166502407FF}" dt="2022-07-25T16:57:38.394" v="420"/>
          <ac:spMkLst>
            <pc:docMk/>
            <pc:sldMk cId="1861047387" sldId="285"/>
            <ac:spMk id="23" creationId="{2F74C0EE-25CC-5C7D-3F79-07D57A7E93BB}"/>
          </ac:spMkLst>
        </pc:spChg>
        <pc:spChg chg="add mod">
          <ac:chgData name="Uneet Kumar Singh" userId="S::uneet.singh@plaksha.edu.in::19f9d9c7-1d9e-46c3-8081-0b30b8bee230" providerId="AD" clId="Web-{83A93EB3-BE54-45BA-9EFC-1166502407FF}" dt="2022-07-25T17:04:13.968" v="545" actId="20577"/>
          <ac:spMkLst>
            <pc:docMk/>
            <pc:sldMk cId="1861047387" sldId="285"/>
            <ac:spMk id="24" creationId="{D4E14665-EC84-F164-5722-AA33E8D5BF0F}"/>
          </ac:spMkLst>
        </pc:spChg>
        <pc:grpChg chg="mod">
          <ac:chgData name="Uneet Kumar Singh" userId="S::uneet.singh@plaksha.edu.in::19f9d9c7-1d9e-46c3-8081-0b30b8bee230" providerId="AD" clId="Web-{83A93EB3-BE54-45BA-9EFC-1166502407FF}" dt="2022-07-25T17:00:20.070" v="463" actId="1076"/>
          <ac:grpSpMkLst>
            <pc:docMk/>
            <pc:sldMk cId="1861047387" sldId="285"/>
            <ac:grpSpMk id="2" creationId="{00000000-0000-0000-0000-000000000000}"/>
          </ac:grpSpMkLst>
        </pc:grpChg>
      </pc:sldChg>
      <pc:sldChg chg="add del replId">
        <pc:chgData name="Uneet Kumar Singh" userId="S::uneet.singh@plaksha.edu.in::19f9d9c7-1d9e-46c3-8081-0b30b8bee230" providerId="AD" clId="Web-{83A93EB3-BE54-45BA-9EFC-1166502407FF}" dt="2022-07-25T17:05:54.705" v="549"/>
        <pc:sldMkLst>
          <pc:docMk/>
          <pc:sldMk cId="3427502773" sldId="286"/>
        </pc:sldMkLst>
      </pc:sldChg>
      <pc:sldChg chg="new del">
        <pc:chgData name="Uneet Kumar Singh" userId="S::uneet.singh@plaksha.edu.in::19f9d9c7-1d9e-46c3-8081-0b30b8bee230" providerId="AD" clId="Web-{83A93EB3-BE54-45BA-9EFC-1166502407FF}" dt="2022-07-25T17:05:38.642" v="547"/>
        <pc:sldMkLst>
          <pc:docMk/>
          <pc:sldMk cId="4004971155" sldId="286"/>
        </pc:sldMkLst>
      </pc:sldChg>
    </pc:docChg>
  </pc:docChgLst>
  <pc:docChgLst>
    <pc:chgData name="Uneet Kumar Singh" userId="S::uneet.singh@plaksha.edu.in::19f9d9c7-1d9e-46c3-8081-0b30b8bee230" providerId="AD" clId="Web-{9BC48FB4-90CC-435E-9122-6F4D0265AC6A}"/>
    <pc:docChg chg="modSld">
      <pc:chgData name="Uneet Kumar Singh" userId="S::uneet.singh@plaksha.edu.in::19f9d9c7-1d9e-46c3-8081-0b30b8bee230" providerId="AD" clId="Web-{9BC48FB4-90CC-435E-9122-6F4D0265AC6A}" dt="2022-07-09T09:51:27.749" v="5" actId="20577"/>
      <pc:docMkLst>
        <pc:docMk/>
      </pc:docMkLst>
      <pc:sldChg chg="modSp">
        <pc:chgData name="Uneet Kumar Singh" userId="S::uneet.singh@plaksha.edu.in::19f9d9c7-1d9e-46c3-8081-0b30b8bee230" providerId="AD" clId="Web-{9BC48FB4-90CC-435E-9122-6F4D0265AC6A}" dt="2022-07-09T09:51:27.749" v="5" actId="20577"/>
        <pc:sldMkLst>
          <pc:docMk/>
          <pc:sldMk cId="476731397" sldId="275"/>
        </pc:sldMkLst>
        <pc:spChg chg="mod">
          <ac:chgData name="Uneet Kumar Singh" userId="S::uneet.singh@plaksha.edu.in::19f9d9c7-1d9e-46c3-8081-0b30b8bee230" providerId="AD" clId="Web-{9BC48FB4-90CC-435E-9122-6F4D0265AC6A}" dt="2022-07-09T09:51:27.749" v="5" actId="20577"/>
          <ac:spMkLst>
            <pc:docMk/>
            <pc:sldMk cId="476731397" sldId="275"/>
            <ac:spMk id="1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gif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gif>
</file>

<file path=ppt/media/image28.pn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8A62C-5C33-684D-90B2-1BD1C62DDA2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309285-A025-4E46-9864-E4DED94B9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81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36154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5350343" y="2715137"/>
            <a:ext cx="7587313" cy="4856727"/>
            <a:chOff x="0" y="0"/>
            <a:chExt cx="10116418" cy="6475636"/>
          </a:xfrm>
        </p:grpSpPr>
        <p:sp>
          <p:nvSpPr>
            <p:cNvPr id="5" name="TextBox 5"/>
            <p:cNvSpPr txBox="1"/>
            <p:nvPr/>
          </p:nvSpPr>
          <p:spPr>
            <a:xfrm>
              <a:off x="603714" y="0"/>
              <a:ext cx="8908989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450097"/>
              <a:ext cx="10116418" cy="3606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200"/>
                </a:lnSpc>
              </a:pPr>
              <a:r>
                <a:rPr lang="en-US" sz="10000">
                  <a:solidFill>
                    <a:srgbClr val="CD0046"/>
                  </a:solidFill>
                  <a:latin typeface="Raleway Heavy Italics"/>
                </a:rPr>
                <a:t>Document Classifier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603714" y="5843387"/>
              <a:ext cx="8908990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195">
                  <a:solidFill>
                    <a:srgbClr val="01949A"/>
                  </a:solidFill>
                  <a:latin typeface="Raleway"/>
                </a:rPr>
                <a:t>Aviral Jain | 18-May-2022</a:t>
              </a:r>
            </a:p>
          </p:txBody>
        </p:sp>
      </p:grpSp>
      <p:sp>
        <p:nvSpPr>
          <p:cNvPr id="8" name="AutoShape 8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9" name="AutoShape 9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91848" y="297053"/>
            <a:ext cx="5257800" cy="1189506"/>
            <a:chOff x="-1079936" y="0"/>
            <a:chExt cx="17144853" cy="3928015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079936" y="1215136"/>
              <a:ext cx="17084460" cy="25832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Rule - Based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C5D08719-C656-6905-1B9D-DDB87D133EAC}"/>
              </a:ext>
            </a:extLst>
          </p:cNvPr>
          <p:cNvSpPr/>
          <p:nvPr/>
        </p:nvSpPr>
        <p:spPr>
          <a:xfrm>
            <a:off x="16211101" y="9758609"/>
            <a:ext cx="18309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AF00DB"/>
                </a:solidFill>
                <a:effectLst/>
                <a:latin typeface="Raleway" pitchFamily="2" charset="77"/>
              </a:rPr>
              <a:t>*</a:t>
            </a:r>
            <a:r>
              <a:rPr lang="en-IN" sz="1400" dirty="0">
                <a:solidFill>
                  <a:srgbClr val="CD0046"/>
                </a:solidFill>
                <a:latin typeface="Raleway Heavy Italics"/>
              </a:rPr>
              <a:t>Removing outlier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2D7F649-DA59-CBC5-4896-042BE74A0D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692906"/>
              </p:ext>
            </p:extLst>
          </p:nvPr>
        </p:nvGraphicFramePr>
        <p:xfrm>
          <a:off x="962416" y="2696687"/>
          <a:ext cx="8388158" cy="476990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958569">
                  <a:extLst>
                    <a:ext uri="{9D8B030D-6E8A-4147-A177-3AD203B41FA5}">
                      <a16:colId xmlns:a16="http://schemas.microsoft.com/office/drawing/2014/main" val="2067407972"/>
                    </a:ext>
                  </a:extLst>
                </a:gridCol>
                <a:gridCol w="2993581">
                  <a:extLst>
                    <a:ext uri="{9D8B030D-6E8A-4147-A177-3AD203B41FA5}">
                      <a16:colId xmlns:a16="http://schemas.microsoft.com/office/drawing/2014/main" val="2351296293"/>
                    </a:ext>
                  </a:extLst>
                </a:gridCol>
                <a:gridCol w="694192">
                  <a:extLst>
                    <a:ext uri="{9D8B030D-6E8A-4147-A177-3AD203B41FA5}">
                      <a16:colId xmlns:a16="http://schemas.microsoft.com/office/drawing/2014/main" val="1642661416"/>
                    </a:ext>
                  </a:extLst>
                </a:gridCol>
                <a:gridCol w="3741816">
                  <a:extLst>
                    <a:ext uri="{9D8B030D-6E8A-4147-A177-3AD203B41FA5}">
                      <a16:colId xmlns:a16="http://schemas.microsoft.com/office/drawing/2014/main" val="3909439881"/>
                    </a:ext>
                  </a:extLst>
                </a:gridCol>
              </a:tblGrid>
              <a:tr h="5427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2000" u="none" strike="noStrike" dirty="0" err="1">
                          <a:effectLst/>
                          <a:latin typeface="Raleway" pitchFamily="2" charset="77"/>
                        </a:rPr>
                        <a:t>S.No</a:t>
                      </a:r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.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Model Rules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u="none" strike="noStrike">
                          <a:effectLst/>
                          <a:latin typeface="Raleway" pitchFamily="2" charset="77"/>
                        </a:rPr>
                        <a:t>Acc%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u="none" strike="noStrike">
                          <a:effectLst/>
                          <a:latin typeface="Raleway" pitchFamily="2" charset="77"/>
                        </a:rPr>
                        <a:t>Comments/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70230665"/>
                  </a:ext>
                </a:extLst>
              </a:tr>
              <a:tr h="455326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1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RTRC: 2500-3500 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2000" b="0" u="none" strike="noStrike" dirty="0">
                          <a:solidFill>
                            <a:srgbClr val="FF0000"/>
                          </a:solidFill>
                          <a:effectLst/>
                          <a:latin typeface="Raleway" pitchFamily="2" charset="77"/>
                        </a:rPr>
                        <a:t>48%</a:t>
                      </a:r>
                      <a:endParaRPr lang="en-IN" sz="2000" b="0" i="0" u="none" strike="noStrike" dirty="0">
                        <a:solidFill>
                          <a:srgbClr val="FF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RTRC were misclassified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548150"/>
                  </a:ext>
                </a:extLst>
              </a:tr>
              <a:tr h="588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RP: 3500+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569474"/>
                  </a:ext>
                </a:extLst>
              </a:tr>
              <a:tr h="4697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2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Abstract &lt;1500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2000" b="1" u="none" strike="noStrike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Raleway" pitchFamily="2" charset="77"/>
                        </a:rPr>
                        <a:t>67%</a:t>
                      </a:r>
                      <a:endParaRPr lang="en-IN" sz="2000" b="1" i="0" u="none" strike="noStrike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2000" u="none" strike="noStrike">
                          <a:effectLst/>
                          <a:latin typeface="Raleway" pitchFamily="2" charset="77"/>
                        </a:rPr>
                        <a:t>Word count of RTRC were very diversified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27517114"/>
                  </a:ext>
                </a:extLst>
              </a:tr>
              <a:tr h="6030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RP: 2500+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267420"/>
                  </a:ext>
                </a:extLst>
              </a:tr>
              <a:tr h="40241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3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Abstract&lt;1500 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IN" sz="2000" b="1" u="none" strike="noStrike" dirty="0">
                          <a:solidFill>
                            <a:srgbClr val="00B050"/>
                          </a:solidFill>
                          <a:effectLst/>
                          <a:latin typeface="Raleway" pitchFamily="2" charset="77"/>
                        </a:rPr>
                        <a:t>90%</a:t>
                      </a:r>
                      <a:endParaRPr lang="en-IN" sz="2000" b="1" i="0" u="none" strike="noStrike" dirty="0">
                        <a:solidFill>
                          <a:srgbClr val="00B05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IN" sz="2000" b="1" u="none" strike="noStrike" dirty="0">
                          <a:solidFill>
                            <a:srgbClr val="00B050"/>
                          </a:solidFill>
                          <a:effectLst/>
                          <a:latin typeface="Raleway" pitchFamily="2" charset="77"/>
                        </a:rPr>
                        <a:t>Word count coupled with unique phrases </a:t>
                      </a:r>
                      <a:endParaRPr lang="en-IN" sz="2000" b="1" i="0" u="none" strike="noStrike" dirty="0">
                        <a:solidFill>
                          <a:srgbClr val="00B05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4925713"/>
                  </a:ext>
                </a:extLst>
              </a:tr>
              <a:tr h="4698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RP&gt;2000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775274"/>
                  </a:ext>
                </a:extLst>
              </a:tr>
              <a:tr h="57137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and does not contain “reviewer”, “</a:t>
                      </a:r>
                      <a:r>
                        <a:rPr lang="en-IN" sz="2000" u="none" strike="noStrike" dirty="0" err="1">
                          <a:effectLst/>
                          <a:latin typeface="Raleway" pitchFamily="2" charset="77"/>
                        </a:rPr>
                        <a:t>editor”,”thank</a:t>
                      </a:r>
                      <a:r>
                        <a:rPr lang="en-IN" sz="2000" u="none" strike="noStrike" dirty="0">
                          <a:effectLst/>
                          <a:latin typeface="Raleway" pitchFamily="2" charset="77"/>
                        </a:rPr>
                        <a:t> you”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160532"/>
                  </a:ext>
                </a:extLst>
              </a:tr>
              <a:tr h="2540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Raleway" pitchFamily="2" charset="77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1915640"/>
                  </a:ext>
                </a:extLst>
              </a:tr>
            </a:tbl>
          </a:graphicData>
        </a:graphic>
      </p:graphicFrame>
      <p:sp>
        <p:nvSpPr>
          <p:cNvPr id="42" name="AutoShape 9">
            <a:extLst>
              <a:ext uri="{FF2B5EF4-FFF2-40B4-BE49-F238E27FC236}">
                <a16:creationId xmlns:a16="http://schemas.microsoft.com/office/drawing/2014/main" id="{9B7ABEFB-D779-C04F-947D-EAE40693D054}"/>
              </a:ext>
            </a:extLst>
          </p:cNvPr>
          <p:cNvSpPr/>
          <p:nvPr/>
        </p:nvSpPr>
        <p:spPr>
          <a:xfrm flipH="1">
            <a:off x="9661504" y="2095500"/>
            <a:ext cx="0" cy="6400800"/>
          </a:xfrm>
          <a:prstGeom prst="line">
            <a:avLst/>
          </a:prstGeom>
          <a:ln w="19050" cap="flat">
            <a:solidFill>
              <a:srgbClr val="01949A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36CFC46-A50D-48C7-329D-B1E1F19CE612}"/>
              </a:ext>
            </a:extLst>
          </p:cNvPr>
          <p:cNvSpPr txBox="1"/>
          <p:nvPr/>
        </p:nvSpPr>
        <p:spPr>
          <a:xfrm>
            <a:off x="7465871" y="8922606"/>
            <a:ext cx="5367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31" dirty="0">
                <a:solidFill>
                  <a:srgbClr val="01949A"/>
                </a:solidFill>
                <a:latin typeface="Raleway Bold"/>
              </a:rPr>
              <a:t>Slow and Non-Scalable ! </a:t>
            </a:r>
          </a:p>
        </p:txBody>
      </p:sp>
      <p:pic>
        <p:nvPicPr>
          <p:cNvPr id="19" name="Picture 18" descr="Chart&#10;&#10;Description automatically generated with medium confidence">
            <a:extLst>
              <a:ext uri="{FF2B5EF4-FFF2-40B4-BE49-F238E27FC236}">
                <a16:creationId xmlns:a16="http://schemas.microsoft.com/office/drawing/2014/main" id="{C43365F5-8BF4-03C7-5743-D2EF9125F9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7761" y="2696687"/>
            <a:ext cx="7522134" cy="474193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58109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91848" y="297053"/>
            <a:ext cx="5257800" cy="1189506"/>
            <a:chOff x="-1079936" y="0"/>
            <a:chExt cx="17144853" cy="3928015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079936" y="1215136"/>
              <a:ext cx="17084460" cy="25832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ML – Classifiers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FA3DF22-672B-AE98-C463-A0BD0CBC5CC3}"/>
              </a:ext>
            </a:extLst>
          </p:cNvPr>
          <p:cNvSpPr/>
          <p:nvPr/>
        </p:nvSpPr>
        <p:spPr>
          <a:xfrm>
            <a:off x="3990112" y="2006395"/>
            <a:ext cx="91093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The Most popular way of feeding text to a machine is TFIDF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071DD8-B19B-3C73-58C4-7E38E7637BF0}"/>
              </a:ext>
            </a:extLst>
          </p:cNvPr>
          <p:cNvSpPr/>
          <p:nvPr/>
        </p:nvSpPr>
        <p:spPr>
          <a:xfrm>
            <a:off x="2209800" y="2702803"/>
            <a:ext cx="129920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Converting the document in TFIDF vectors and feeding them into classifiers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9BB5CD0-4CF4-1272-D8D3-85B26CC03E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798890"/>
              </p:ext>
            </p:extLst>
          </p:nvPr>
        </p:nvGraphicFramePr>
        <p:xfrm>
          <a:off x="3369327" y="3747082"/>
          <a:ext cx="11170825" cy="50485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999624">
                  <a:extLst>
                    <a:ext uri="{9D8B030D-6E8A-4147-A177-3AD203B41FA5}">
                      <a16:colId xmlns:a16="http://schemas.microsoft.com/office/drawing/2014/main" val="2852504094"/>
                    </a:ext>
                  </a:extLst>
                </a:gridCol>
                <a:gridCol w="2748471">
                  <a:extLst>
                    <a:ext uri="{9D8B030D-6E8A-4147-A177-3AD203B41FA5}">
                      <a16:colId xmlns:a16="http://schemas.microsoft.com/office/drawing/2014/main" val="1886376640"/>
                    </a:ext>
                  </a:extLst>
                </a:gridCol>
                <a:gridCol w="3179876">
                  <a:extLst>
                    <a:ext uri="{9D8B030D-6E8A-4147-A177-3AD203B41FA5}">
                      <a16:colId xmlns:a16="http://schemas.microsoft.com/office/drawing/2014/main" val="2641494765"/>
                    </a:ext>
                  </a:extLst>
                </a:gridCol>
                <a:gridCol w="2242854">
                  <a:extLst>
                    <a:ext uri="{9D8B030D-6E8A-4147-A177-3AD203B41FA5}">
                      <a16:colId xmlns:a16="http://schemas.microsoft.com/office/drawing/2014/main" val="41897193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 dirty="0">
                          <a:effectLst/>
                        </a:rPr>
                        <a:t>Train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b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2800" u="none" strike="noStrike" dirty="0">
                          <a:effectLst/>
                        </a:rPr>
                        <a:t>MVP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800" u="none" strike="noStrike" dirty="0">
                          <a:effectLst/>
                        </a:rPr>
                        <a:t>MVP 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2800" u="none" strike="noStrike">
                          <a:effectLst/>
                        </a:rPr>
                        <a:t>MVP + others</a:t>
                      </a:r>
                      <a:endParaRPr lang="en-IN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8166623"/>
                  </a:ext>
                </a:extLst>
              </a:tr>
              <a:tr h="552710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 dirty="0">
                          <a:effectLst/>
                        </a:rPr>
                        <a:t>Test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800" u="none" strike="noStrike" dirty="0">
                          <a:effectLst/>
                        </a:rPr>
                        <a:t>MVP JSON files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860696"/>
                  </a:ext>
                </a:extLst>
              </a:tr>
              <a:tr h="575739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 dirty="0">
                          <a:effectLst/>
                        </a:rPr>
                        <a:t>Model Name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Accuracy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Accuracy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Accuracy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53943206"/>
                  </a:ext>
                </a:extLst>
              </a:tr>
              <a:tr h="575739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 dirty="0">
                          <a:effectLst/>
                        </a:rPr>
                        <a:t>SVM</a:t>
                      </a:r>
                      <a:endParaRPr lang="en-IN" sz="2800" b="1" i="0" u="none" strike="noStrike" dirty="0">
                        <a:solidFill>
                          <a:srgbClr val="21212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92.98%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92.98%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80.23%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689852"/>
                  </a:ext>
                </a:extLst>
              </a:tr>
              <a:tr h="575739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 dirty="0">
                          <a:effectLst/>
                        </a:rPr>
                        <a:t>Random Forest</a:t>
                      </a:r>
                      <a:endParaRPr lang="en-IN" sz="2800" b="1" i="0" u="none" strike="noStrike" dirty="0">
                        <a:solidFill>
                          <a:srgbClr val="21212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91.22%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91.23%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84.88%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720911"/>
                  </a:ext>
                </a:extLst>
              </a:tr>
              <a:tr h="575739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>
                          <a:effectLst/>
                        </a:rPr>
                        <a:t>XG Boost</a:t>
                      </a:r>
                      <a:endParaRPr lang="en-IN" sz="2800" b="0" i="0" u="none" strike="noStrike">
                        <a:solidFill>
                          <a:srgbClr val="21212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91.22%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89.47%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79.06%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/>
                </a:tc>
                <a:extLst>
                  <a:ext uri="{0D108BD9-81ED-4DB2-BD59-A6C34878D82A}">
                    <a16:rowId xmlns:a16="http://schemas.microsoft.com/office/drawing/2014/main" val="2311377386"/>
                  </a:ext>
                </a:extLst>
              </a:tr>
              <a:tr h="575739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>
                          <a:effectLst/>
                        </a:rPr>
                        <a:t>Ada Boost</a:t>
                      </a:r>
                      <a:endParaRPr lang="en-IN" sz="2800" b="0" i="0" u="none" strike="noStrike">
                        <a:solidFill>
                          <a:srgbClr val="21212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87.17%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87.72%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>
                          <a:effectLst/>
                        </a:rPr>
                        <a:t>66.27%</a:t>
                      </a:r>
                      <a:endParaRPr lang="en-IN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/>
                </a:tc>
                <a:extLst>
                  <a:ext uri="{0D108BD9-81ED-4DB2-BD59-A6C34878D82A}">
                    <a16:rowId xmlns:a16="http://schemas.microsoft.com/office/drawing/2014/main" val="721167042"/>
                  </a:ext>
                </a:extLst>
              </a:tr>
              <a:tr h="575739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>
                          <a:effectLst/>
                        </a:rPr>
                        <a:t>Naive Bayes</a:t>
                      </a:r>
                      <a:endParaRPr lang="en-IN" sz="2800" b="0" i="0" u="none" strike="noStrike">
                        <a:solidFill>
                          <a:srgbClr val="21212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71.92%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70.01%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>
                          <a:effectLst/>
                        </a:rPr>
                        <a:t>-</a:t>
                      </a:r>
                      <a:endParaRPr lang="en-IN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/>
                </a:tc>
                <a:extLst>
                  <a:ext uri="{0D108BD9-81ED-4DB2-BD59-A6C34878D82A}">
                    <a16:rowId xmlns:a16="http://schemas.microsoft.com/office/drawing/2014/main" val="2334973848"/>
                  </a:ext>
                </a:extLst>
              </a:tr>
              <a:tr h="575739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>
                          <a:effectLst/>
                        </a:rPr>
                        <a:t>KNN</a:t>
                      </a:r>
                      <a:endParaRPr lang="en-IN" sz="2800" b="0" i="0" u="none" strike="noStrike">
                        <a:solidFill>
                          <a:srgbClr val="21212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49.12%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51.21%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400" u="none" strike="noStrike" dirty="0">
                          <a:effectLst/>
                        </a:rPr>
                        <a:t>-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19" marR="8219" marT="8219" marB="0" anchor="ctr"/>
                </a:tc>
                <a:extLst>
                  <a:ext uri="{0D108BD9-81ED-4DB2-BD59-A6C34878D82A}">
                    <a16:rowId xmlns:a16="http://schemas.microsoft.com/office/drawing/2014/main" val="2519380971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FED4A1F5-3957-5B42-D327-0EB521A252BA}"/>
              </a:ext>
            </a:extLst>
          </p:cNvPr>
          <p:cNvSpPr txBox="1"/>
          <p:nvPr/>
        </p:nvSpPr>
        <p:spPr>
          <a:xfrm>
            <a:off x="6870993" y="9261208"/>
            <a:ext cx="4715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31" dirty="0">
                <a:solidFill>
                  <a:srgbClr val="01949A"/>
                </a:solidFill>
                <a:latin typeface="Raleway Bold"/>
              </a:rPr>
              <a:t>Fast, Stable, Scalable !</a:t>
            </a:r>
          </a:p>
        </p:txBody>
      </p:sp>
    </p:spTree>
    <p:extLst>
      <p:ext uri="{BB962C8B-B14F-4D97-AF65-F5344CB8AC3E}">
        <p14:creationId xmlns:p14="http://schemas.microsoft.com/office/powerpoint/2010/main" val="2950825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6" y="-161422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1"/>
            <a:ext cx="491849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1" y="7562339"/>
            <a:ext cx="491849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7" y="0"/>
            <a:ext cx="2172392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811652" y="528550"/>
            <a:ext cx="16149995" cy="782265"/>
            <a:chOff x="96352" y="-425333"/>
            <a:chExt cx="28967342" cy="2583213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13763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96352" y="-425333"/>
              <a:ext cx="28967342" cy="258321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6119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Including "Other" Categories in Dataset</a:t>
              </a:r>
            </a:p>
          </p:txBody>
        </p:sp>
      </p:grpSp>
      <p:sp>
        <p:nvSpPr>
          <p:cNvPr id="13" name="TextBox 1">
            <a:extLst>
              <a:ext uri="{FF2B5EF4-FFF2-40B4-BE49-F238E27FC236}">
                <a16:creationId xmlns:a16="http://schemas.microsoft.com/office/drawing/2014/main" id="{41FB6E37-8F65-8AC1-29B5-37CED5AEDED4}"/>
              </a:ext>
            </a:extLst>
          </p:cNvPr>
          <p:cNvSpPr txBox="1"/>
          <p:nvPr/>
        </p:nvSpPr>
        <p:spPr>
          <a:xfrm>
            <a:off x="2057400" y="2000787"/>
            <a:ext cx="13182600" cy="2427652"/>
          </a:xfrm>
          <a:prstGeom prst="rect">
            <a:avLst/>
          </a:prstGeom>
          <a:noFill/>
        </p:spPr>
        <p:txBody>
          <a:bodyPr rot="0" spcFirstLastPara="0" vert="horz" wrap="square" lIns="137160" tIns="68580" rIns="137160" bIns="6858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1" dirty="0">
                <a:solidFill>
                  <a:srgbClr val="01949A"/>
                </a:solidFill>
                <a:latin typeface="Raleway" pitchFamily="2" charset="77"/>
              </a:rPr>
              <a:t>Strategy:</a:t>
            </a:r>
          </a:p>
          <a:p>
            <a:pPr marL="428625" indent="-428625">
              <a:lnSpc>
                <a:spcPct val="150000"/>
              </a:lnSpc>
              <a:buFont typeface="Arial"/>
              <a:buChar char="•"/>
            </a:pPr>
            <a:r>
              <a:rPr lang="en-GB" sz="2700" dirty="0">
                <a:latin typeface="Raleway" pitchFamily="2" charset="77"/>
                <a:cs typeface="Calibri"/>
              </a:rPr>
              <a:t>Sample 700 samples from Remaining classes and add them to the dataset</a:t>
            </a:r>
          </a:p>
          <a:p>
            <a:pPr marL="428625" indent="-428625">
              <a:lnSpc>
                <a:spcPct val="150000"/>
              </a:lnSpc>
              <a:buFont typeface="Arial"/>
              <a:buChar char="•"/>
            </a:pPr>
            <a:r>
              <a:rPr lang="en-GB" sz="2700" dirty="0">
                <a:latin typeface="Raleway" pitchFamily="2" charset="77"/>
                <a:cs typeface="Calibri"/>
              </a:rPr>
              <a:t>Label them as "Other</a:t>
            </a:r>
          </a:p>
          <a:p>
            <a:pPr marL="428625" indent="-428625">
              <a:lnSpc>
                <a:spcPct val="150000"/>
              </a:lnSpc>
              <a:buFont typeface="Arial"/>
              <a:buChar char="•"/>
            </a:pPr>
            <a:r>
              <a:rPr lang="en-GB" sz="2700" dirty="0">
                <a:latin typeface="Raleway" pitchFamily="2" charset="77"/>
                <a:cs typeface="Calibri"/>
              </a:rPr>
              <a:t>Run Experiment Again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7578E162-5B4E-EAED-E7D7-CEE0C61E1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0527329"/>
              </p:ext>
            </p:extLst>
          </p:nvPr>
        </p:nvGraphicFramePr>
        <p:xfrm>
          <a:off x="1369652" y="5812674"/>
          <a:ext cx="16172103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3482">
                  <a:extLst>
                    <a:ext uri="{9D8B030D-6E8A-4147-A177-3AD203B41FA5}">
                      <a16:colId xmlns:a16="http://schemas.microsoft.com/office/drawing/2014/main" val="2640027307"/>
                    </a:ext>
                  </a:extLst>
                </a:gridCol>
                <a:gridCol w="1680599">
                  <a:extLst>
                    <a:ext uri="{9D8B030D-6E8A-4147-A177-3AD203B41FA5}">
                      <a16:colId xmlns:a16="http://schemas.microsoft.com/office/drawing/2014/main" val="201024671"/>
                    </a:ext>
                  </a:extLst>
                </a:gridCol>
                <a:gridCol w="2019669">
                  <a:extLst>
                    <a:ext uri="{9D8B030D-6E8A-4147-A177-3AD203B41FA5}">
                      <a16:colId xmlns:a16="http://schemas.microsoft.com/office/drawing/2014/main" val="959996582"/>
                    </a:ext>
                  </a:extLst>
                </a:gridCol>
                <a:gridCol w="2019669">
                  <a:extLst>
                    <a:ext uri="{9D8B030D-6E8A-4147-A177-3AD203B41FA5}">
                      <a16:colId xmlns:a16="http://schemas.microsoft.com/office/drawing/2014/main" val="3916824476"/>
                    </a:ext>
                  </a:extLst>
                </a:gridCol>
                <a:gridCol w="2019669">
                  <a:extLst>
                    <a:ext uri="{9D8B030D-6E8A-4147-A177-3AD203B41FA5}">
                      <a16:colId xmlns:a16="http://schemas.microsoft.com/office/drawing/2014/main" val="2831598338"/>
                    </a:ext>
                  </a:extLst>
                </a:gridCol>
                <a:gridCol w="1787235">
                  <a:extLst>
                    <a:ext uri="{9D8B030D-6E8A-4147-A177-3AD203B41FA5}">
                      <a16:colId xmlns:a16="http://schemas.microsoft.com/office/drawing/2014/main" val="821422457"/>
                    </a:ext>
                  </a:extLst>
                </a:gridCol>
                <a:gridCol w="2122425">
                  <a:extLst>
                    <a:ext uri="{9D8B030D-6E8A-4147-A177-3AD203B41FA5}">
                      <a16:colId xmlns:a16="http://schemas.microsoft.com/office/drawing/2014/main" val="468515457"/>
                    </a:ext>
                  </a:extLst>
                </a:gridCol>
                <a:gridCol w="2149355">
                  <a:extLst>
                    <a:ext uri="{9D8B030D-6E8A-4147-A177-3AD203B41FA5}">
                      <a16:colId xmlns:a16="http://schemas.microsoft.com/office/drawing/2014/main" val="4198986439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fontAlgn="auto"/>
                      <a:r>
                        <a:rPr lang="en-GB" sz="2700" dirty="0">
                          <a:solidFill>
                            <a:schemeClr val="tx1"/>
                          </a:solidFill>
                          <a:effectLst/>
                        </a:rPr>
                        <a:t>​</a:t>
                      </a:r>
                      <a:endParaRPr lang="en-GB" sz="2700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ase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Accuracy​</a:t>
                      </a: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ase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Precision​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base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Infer Time </a:t>
                      </a:r>
                    </a:p>
                    <a:p>
                      <a:pPr algn="ctr" fontAlgn="base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(ms)​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ase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Feature </a:t>
                      </a:r>
                      <a:r>
                        <a:rPr lang="en-GB" sz="2400" b="1" kern="1200" dirty="0" err="1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vec</a:t>
                      </a:r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 Size​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8342927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fontAlgn="auto"/>
                      <a:r>
                        <a:rPr lang="en-GB" sz="2700" dirty="0">
                          <a:solidFill>
                            <a:schemeClr val="tx1"/>
                          </a:solidFill>
                          <a:effectLst/>
                        </a:rPr>
                        <a:t>​</a:t>
                      </a:r>
                      <a:endParaRPr lang="en-GB" sz="2700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Abstract​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RTRC​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RP​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Others​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99404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Before Adding​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92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1​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0.83​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1​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-​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1.2​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1,41,364​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253787"/>
                  </a:ext>
                </a:extLst>
              </a:tr>
              <a:tr h="960120"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After Adding​ "Others"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85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0.89​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0.95​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0.63​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0.89​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1.3​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1,67,507​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8329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237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6" y="-161422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1"/>
            <a:ext cx="491849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1" y="7562339"/>
            <a:ext cx="491849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7" y="0"/>
            <a:ext cx="2172392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811652" y="528550"/>
            <a:ext cx="16149995" cy="782265"/>
            <a:chOff x="96352" y="-425333"/>
            <a:chExt cx="28967342" cy="2583213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13763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96352" y="-425333"/>
              <a:ext cx="28967342" cy="258321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6119"/>
                </a:lnSpc>
              </a:pPr>
              <a:r>
                <a:rPr lang="en-GB" sz="6000" dirty="0">
                  <a:solidFill>
                    <a:srgbClr val="CD0046"/>
                  </a:solidFill>
                  <a:latin typeface="Raleway Heavy Italics"/>
                </a:rPr>
                <a:t>What are the challenges with this approach?</a:t>
              </a:r>
              <a:endParaRPr lang="en-US" sz="6000" dirty="0">
                <a:solidFill>
                  <a:srgbClr val="CD0046"/>
                </a:solidFill>
                <a:latin typeface="Raleway Heavy Italics"/>
              </a:endParaRP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50E8DCC-ED44-F883-111F-BD42E51BA848}"/>
              </a:ext>
            </a:extLst>
          </p:cNvPr>
          <p:cNvSpPr>
            <a:spLocks noGrp="1"/>
          </p:cNvSpPr>
          <p:nvPr/>
        </p:nvSpPr>
        <p:spPr>
          <a:xfrm>
            <a:off x="1444335" y="2135765"/>
            <a:ext cx="15773400" cy="6527007"/>
          </a:xfrm>
          <a:prstGeom prst="rect">
            <a:avLst/>
          </a:prstGeom>
        </p:spPr>
        <p:txBody>
          <a:bodyPr vert="horz" lIns="137160" tIns="68580" rIns="137160" bIns="6858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b="1" dirty="0">
                <a:solidFill>
                  <a:srgbClr val="01949A"/>
                </a:solidFill>
                <a:latin typeface="Raleway" pitchFamily="2" charset="77"/>
              </a:rPr>
              <a:t>Challenges: </a:t>
            </a:r>
            <a:endParaRPr lang="en-US" b="1" dirty="0">
              <a:solidFill>
                <a:srgbClr val="01949A"/>
              </a:solidFill>
              <a:latin typeface="Raleway" pitchFamily="2" charset="77"/>
            </a:endParaRPr>
          </a:p>
          <a:p>
            <a:pPr lvl="1">
              <a:lnSpc>
                <a:spcPct val="200000"/>
              </a:lnSpc>
              <a:spcBef>
                <a:spcPts val="0"/>
              </a:spcBef>
            </a:pPr>
            <a:r>
              <a:rPr lang="en-GB" sz="2800" dirty="0">
                <a:latin typeface="Raleway" pitchFamily="2" charset="77"/>
                <a:ea typeface="+mn-lt"/>
                <a:cs typeface="+mn-lt"/>
              </a:rPr>
              <a:t>Poor Precision for Research Papers </a:t>
            </a:r>
          </a:p>
          <a:p>
            <a:pPr lvl="1">
              <a:lnSpc>
                <a:spcPct val="200000"/>
              </a:lnSpc>
              <a:spcBef>
                <a:spcPts val="0"/>
              </a:spcBef>
            </a:pPr>
            <a:r>
              <a:rPr lang="en-GB" sz="2800" dirty="0">
                <a:latin typeface="Raleway" pitchFamily="2" charset="77"/>
                <a:ea typeface="+mn-lt"/>
                <a:cs typeface="+mn-lt"/>
              </a:rPr>
              <a:t>Large Feature Vector Size </a:t>
            </a:r>
            <a:endParaRPr lang="en-US" sz="2800" dirty="0">
              <a:latin typeface="Raleway" pitchFamily="2" charset="77"/>
              <a:ea typeface="+mn-lt"/>
              <a:cs typeface="+mn-lt"/>
            </a:endParaRPr>
          </a:p>
          <a:p>
            <a:pPr lvl="1">
              <a:lnSpc>
                <a:spcPct val="200000"/>
              </a:lnSpc>
              <a:spcBef>
                <a:spcPts val="0"/>
              </a:spcBef>
            </a:pPr>
            <a:r>
              <a:rPr lang="en-GB" sz="2800" dirty="0">
                <a:latin typeface="Raleway" pitchFamily="2" charset="77"/>
                <a:ea typeface="+mn-lt"/>
                <a:cs typeface="+mn-lt"/>
              </a:rPr>
              <a:t>Sub-optimal Inference Time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600" dirty="0">
              <a:latin typeface="Raleway" pitchFamily="2" charset="77"/>
              <a:ea typeface="+mn-lt"/>
              <a:cs typeface="+mn-lt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b="1" dirty="0">
                <a:solidFill>
                  <a:srgbClr val="01949A"/>
                </a:solidFill>
                <a:latin typeface="Raleway" pitchFamily="2" charset="77"/>
              </a:rPr>
              <a:t>Solution:</a:t>
            </a:r>
          </a:p>
          <a:p>
            <a:pPr lvl="1">
              <a:lnSpc>
                <a:spcPct val="200000"/>
              </a:lnSpc>
              <a:spcBef>
                <a:spcPts val="0"/>
              </a:spcBef>
            </a:pPr>
            <a:r>
              <a:rPr lang="en-GB" sz="2800" dirty="0">
                <a:latin typeface="Raleway" pitchFamily="2" charset="77"/>
                <a:ea typeface="+mn-lt"/>
                <a:cs typeface="+mn-lt"/>
              </a:rPr>
              <a:t>Make Model learn each class more aggressively </a:t>
            </a:r>
          </a:p>
          <a:p>
            <a:pPr lvl="1">
              <a:lnSpc>
                <a:spcPct val="200000"/>
              </a:lnSpc>
              <a:spcBef>
                <a:spcPts val="0"/>
              </a:spcBef>
            </a:pPr>
            <a:r>
              <a:rPr lang="en-GB" sz="2800" dirty="0">
                <a:latin typeface="Raleway" pitchFamily="2" charset="77"/>
                <a:ea typeface="+mn-lt"/>
                <a:cs typeface="+mn-lt"/>
              </a:rPr>
              <a:t>Remove Stop words, Put </a:t>
            </a:r>
            <a:r>
              <a:rPr lang="en-GB" sz="2800" dirty="0" err="1">
                <a:latin typeface="Raleway" pitchFamily="2" charset="77"/>
                <a:ea typeface="+mn-lt"/>
                <a:cs typeface="+mn-lt"/>
              </a:rPr>
              <a:t>min_df</a:t>
            </a:r>
            <a:r>
              <a:rPr lang="en-GB" sz="2800" dirty="0">
                <a:latin typeface="Raleway" pitchFamily="2" charset="77"/>
                <a:ea typeface="+mn-lt"/>
                <a:cs typeface="+mn-lt"/>
              </a:rPr>
              <a:t> filter in TFIDF Vector </a:t>
            </a:r>
          </a:p>
          <a:p>
            <a:pPr lvl="1">
              <a:lnSpc>
                <a:spcPct val="200000"/>
              </a:lnSpc>
              <a:spcBef>
                <a:spcPts val="0"/>
              </a:spcBef>
            </a:pPr>
            <a:r>
              <a:rPr lang="en-GB" sz="2800" dirty="0">
                <a:latin typeface="Raleway" pitchFamily="2" charset="77"/>
                <a:ea typeface="+mn-lt"/>
                <a:cs typeface="+mn-lt"/>
              </a:rPr>
              <a:t>Prune Random Forest</a:t>
            </a:r>
            <a:endParaRPr lang="en-GB" sz="2800" dirty="0">
              <a:latin typeface="Raleway" pitchFamily="2" charset="77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GB" sz="3600" dirty="0">
              <a:latin typeface="Raleway" pitchFamily="2" charset="77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GB" sz="3600" dirty="0">
              <a:latin typeface="Raleway" pitchFamily="2" charset="77"/>
              <a:cs typeface="Calibri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GB" sz="4200" dirty="0">
              <a:latin typeface="Raleway" pitchFamily="2" charset="77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9174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6" y="-161422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1"/>
            <a:ext cx="491849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1" y="7562339"/>
            <a:ext cx="491849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7" y="0"/>
            <a:ext cx="2172392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811652" y="528550"/>
            <a:ext cx="16149995" cy="782265"/>
            <a:chOff x="96352" y="-425333"/>
            <a:chExt cx="28967342" cy="2583212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13763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96352" y="-425333"/>
              <a:ext cx="28967342" cy="258321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6119"/>
                </a:lnSpc>
              </a:pPr>
              <a:r>
                <a:rPr lang="en-GB" sz="6000" dirty="0">
                  <a:solidFill>
                    <a:srgbClr val="CD0046"/>
                  </a:solidFill>
                  <a:latin typeface="Raleway Heavy Italics"/>
                </a:rPr>
                <a:t>Reducing Feature Vector Size</a:t>
              </a:r>
              <a:endParaRPr lang="en-US" sz="6000" dirty="0">
                <a:solidFill>
                  <a:srgbClr val="CD0046"/>
                </a:solidFill>
                <a:latin typeface="Raleway Heavy Italics"/>
              </a:endParaRPr>
            </a:p>
          </p:txBody>
        </p:sp>
      </p:grp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0E41272-8DEE-080B-73F7-73BA4C8B50A6}"/>
              </a:ext>
            </a:extLst>
          </p:cNvPr>
          <p:cNvSpPr>
            <a:spLocks noGrp="1"/>
          </p:cNvSpPr>
          <p:nvPr/>
        </p:nvSpPr>
        <p:spPr>
          <a:xfrm>
            <a:off x="1298864" y="2281238"/>
            <a:ext cx="15773400" cy="2348684"/>
          </a:xfrm>
          <a:prstGeom prst="rect">
            <a:avLst/>
          </a:prstGeom>
        </p:spPr>
        <p:txBody>
          <a:bodyPr vert="horz" lIns="137160" tIns="68580" rIns="137160" bIns="68580" rtlCol="0" anchor="t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4600" b="1" dirty="0">
                <a:solidFill>
                  <a:srgbClr val="01949A"/>
                </a:solidFill>
                <a:latin typeface="Raleway" pitchFamily="2" charset="77"/>
              </a:rPr>
              <a:t>Approach:</a:t>
            </a:r>
          </a:p>
          <a:p>
            <a:pPr lvl="1">
              <a:lnSpc>
                <a:spcPct val="200000"/>
              </a:lnSpc>
            </a:pPr>
            <a:r>
              <a:rPr lang="en-GB" sz="4400" dirty="0">
                <a:latin typeface="Raleway" pitchFamily="2" charset="77"/>
                <a:ea typeface="Calibri"/>
                <a:cs typeface="Calibri"/>
              </a:rPr>
              <a:t>By removing </a:t>
            </a:r>
            <a:r>
              <a:rPr lang="en-GB" sz="4400" b="1" dirty="0" err="1">
                <a:latin typeface="Raleway" pitchFamily="2" charset="77"/>
                <a:ea typeface="Calibri"/>
                <a:cs typeface="Calibri"/>
              </a:rPr>
              <a:t>stopwords</a:t>
            </a:r>
            <a:endParaRPr lang="en-GB" sz="4400" b="1" dirty="0">
              <a:latin typeface="Raleway" pitchFamily="2" charset="77"/>
              <a:ea typeface="Calibri"/>
              <a:cs typeface="Calibri"/>
            </a:endParaRPr>
          </a:p>
          <a:p>
            <a:pPr lvl="1">
              <a:lnSpc>
                <a:spcPct val="200000"/>
              </a:lnSpc>
            </a:pPr>
            <a:r>
              <a:rPr lang="en-GB" sz="4400" dirty="0">
                <a:latin typeface="Raleway" pitchFamily="2" charset="77"/>
                <a:ea typeface="Calibri"/>
                <a:cs typeface="Calibri"/>
              </a:rPr>
              <a:t>By increasing </a:t>
            </a:r>
            <a:r>
              <a:rPr lang="en-GB" sz="4400" b="1" dirty="0" err="1">
                <a:latin typeface="Raleway" pitchFamily="2" charset="77"/>
                <a:ea typeface="Calibri"/>
                <a:cs typeface="Calibri"/>
              </a:rPr>
              <a:t>min_df</a:t>
            </a:r>
            <a:r>
              <a:rPr lang="en-GB" sz="4400" b="1" dirty="0">
                <a:latin typeface="Raleway" pitchFamily="2" charset="77"/>
                <a:ea typeface="Calibri"/>
                <a:cs typeface="Calibri"/>
              </a:rPr>
              <a:t> </a:t>
            </a:r>
            <a:r>
              <a:rPr lang="en-GB" sz="4400" dirty="0">
                <a:latin typeface="Raleway" pitchFamily="2" charset="77"/>
                <a:ea typeface="Calibri"/>
                <a:cs typeface="Calibri"/>
              </a:rPr>
              <a:t>for </a:t>
            </a:r>
            <a:r>
              <a:rPr lang="en-GB" sz="4400" dirty="0" err="1">
                <a:latin typeface="Raleway" pitchFamily="2" charset="77"/>
                <a:ea typeface="Calibri"/>
                <a:cs typeface="Calibri"/>
              </a:rPr>
              <a:t>Tfidf</a:t>
            </a:r>
            <a:r>
              <a:rPr lang="en-GB" sz="4400" dirty="0">
                <a:latin typeface="Raleway" pitchFamily="2" charset="77"/>
                <a:ea typeface="Calibri"/>
                <a:cs typeface="Calibri"/>
              </a:rPr>
              <a:t> Vectorizer</a:t>
            </a:r>
          </a:p>
          <a:p>
            <a:endParaRPr lang="en-GB" sz="4200" dirty="0">
              <a:ea typeface="Calibri"/>
              <a:cs typeface="Calibri"/>
            </a:endParaRPr>
          </a:p>
          <a:p>
            <a:endParaRPr lang="en-GB" sz="4200" dirty="0">
              <a:ea typeface="Calibri"/>
              <a:cs typeface="Calibri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FD9ABD3-330A-1669-E25D-EA2F0BF7AD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553333"/>
              </p:ext>
            </p:extLst>
          </p:nvPr>
        </p:nvGraphicFramePr>
        <p:xfrm>
          <a:off x="1452128" y="5415743"/>
          <a:ext cx="16344024" cy="3154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5969">
                  <a:extLst>
                    <a:ext uri="{9D8B030D-6E8A-4147-A177-3AD203B41FA5}">
                      <a16:colId xmlns:a16="http://schemas.microsoft.com/office/drawing/2014/main" val="3802424410"/>
                    </a:ext>
                  </a:extLst>
                </a:gridCol>
                <a:gridCol w="1753268">
                  <a:extLst>
                    <a:ext uri="{9D8B030D-6E8A-4147-A177-3AD203B41FA5}">
                      <a16:colId xmlns:a16="http://schemas.microsoft.com/office/drawing/2014/main" val="3058935774"/>
                    </a:ext>
                  </a:extLst>
                </a:gridCol>
                <a:gridCol w="1842417">
                  <a:extLst>
                    <a:ext uri="{9D8B030D-6E8A-4147-A177-3AD203B41FA5}">
                      <a16:colId xmlns:a16="http://schemas.microsoft.com/office/drawing/2014/main" val="781761289"/>
                    </a:ext>
                  </a:extLst>
                </a:gridCol>
                <a:gridCol w="1901850">
                  <a:extLst>
                    <a:ext uri="{9D8B030D-6E8A-4147-A177-3AD203B41FA5}">
                      <a16:colId xmlns:a16="http://schemas.microsoft.com/office/drawing/2014/main" val="4008523376"/>
                    </a:ext>
                  </a:extLst>
                </a:gridCol>
                <a:gridCol w="1678977">
                  <a:extLst>
                    <a:ext uri="{9D8B030D-6E8A-4147-A177-3AD203B41FA5}">
                      <a16:colId xmlns:a16="http://schemas.microsoft.com/office/drawing/2014/main" val="753720240"/>
                    </a:ext>
                  </a:extLst>
                </a:gridCol>
                <a:gridCol w="1530395">
                  <a:extLst>
                    <a:ext uri="{9D8B030D-6E8A-4147-A177-3AD203B41FA5}">
                      <a16:colId xmlns:a16="http://schemas.microsoft.com/office/drawing/2014/main" val="3430438527"/>
                    </a:ext>
                  </a:extLst>
                </a:gridCol>
                <a:gridCol w="1819796">
                  <a:extLst>
                    <a:ext uri="{9D8B030D-6E8A-4147-A177-3AD203B41FA5}">
                      <a16:colId xmlns:a16="http://schemas.microsoft.com/office/drawing/2014/main" val="3709303219"/>
                    </a:ext>
                  </a:extLst>
                </a:gridCol>
                <a:gridCol w="2251352">
                  <a:extLst>
                    <a:ext uri="{9D8B030D-6E8A-4147-A177-3AD203B41FA5}">
                      <a16:colId xmlns:a16="http://schemas.microsoft.com/office/drawing/2014/main" val="1119828520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l" fontAlgn="auto"/>
                      <a:r>
                        <a:rPr lang="en-GB" sz="2700" dirty="0">
                          <a:solidFill>
                            <a:schemeClr val="tx1"/>
                          </a:solidFill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Accuracy​</a:t>
                      </a: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Precision​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Infer Time (ms)​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Feature Vec Size​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9328759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l" fontAlgn="auto"/>
                      <a:r>
                        <a:rPr lang="en-GB" sz="2700" dirty="0">
                          <a:solidFill>
                            <a:schemeClr val="tx1"/>
                          </a:solidFill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Abstract​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RTRC​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RP​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Others​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405539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Before Adding​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92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1​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0.83​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1​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-​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1.2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1,41,364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29401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After Adding "Others"​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85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0.89​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0.95​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0.63​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0.83​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1.3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1,67,507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240198"/>
                  </a:ext>
                </a:extLst>
              </a:tr>
              <a:tr h="960120"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Removing </a:t>
                      </a:r>
                      <a:r>
                        <a:rPr lang="en-GB" sz="2700" dirty="0" err="1">
                          <a:effectLst/>
                        </a:rPr>
                        <a:t>Stopwords</a:t>
                      </a:r>
                      <a:r>
                        <a:rPr lang="en-GB" sz="2700" dirty="0">
                          <a:effectLst/>
                        </a:rPr>
                        <a:t> and increasing </a:t>
                      </a:r>
                      <a:r>
                        <a:rPr lang="en-GB" sz="2700" dirty="0" err="1">
                          <a:effectLst/>
                        </a:rPr>
                        <a:t>min_df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85​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94​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90​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0.69​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0.90​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0.2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823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200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1336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6" y="-161422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1"/>
            <a:ext cx="491849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1" y="7562339"/>
            <a:ext cx="491849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7" y="0"/>
            <a:ext cx="2172392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811652" y="528549"/>
            <a:ext cx="16149995" cy="716286"/>
            <a:chOff x="96352" y="-425333"/>
            <a:chExt cx="28967342" cy="2365337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13763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96352" y="-425333"/>
              <a:ext cx="28967342" cy="236533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6119"/>
                </a:lnSpc>
              </a:pPr>
              <a:r>
                <a:rPr lang="en-GB" sz="4400" dirty="0">
                  <a:solidFill>
                    <a:srgbClr val="CD0046"/>
                  </a:solidFill>
                  <a:latin typeface="Raleway Heavy Italics"/>
                </a:rPr>
                <a:t>Adding Class weights and Converting Multiclass to Multilabel</a:t>
              </a:r>
            </a:p>
          </p:txBody>
        </p:sp>
      </p:grp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FD9ABD3-330A-1669-E25D-EA2F0BF7AD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3755061"/>
              </p:ext>
            </p:extLst>
          </p:nvPr>
        </p:nvGraphicFramePr>
        <p:xfrm>
          <a:off x="1326354" y="5605551"/>
          <a:ext cx="15716252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9000">
                  <a:extLst>
                    <a:ext uri="{9D8B030D-6E8A-4147-A177-3AD203B41FA5}">
                      <a16:colId xmlns:a16="http://schemas.microsoft.com/office/drawing/2014/main" val="3802424410"/>
                    </a:ext>
                  </a:extLst>
                </a:gridCol>
                <a:gridCol w="1685925">
                  <a:extLst>
                    <a:ext uri="{9D8B030D-6E8A-4147-A177-3AD203B41FA5}">
                      <a16:colId xmlns:a16="http://schemas.microsoft.com/office/drawing/2014/main" val="3058935774"/>
                    </a:ext>
                  </a:extLst>
                </a:gridCol>
                <a:gridCol w="1771650">
                  <a:extLst>
                    <a:ext uri="{9D8B030D-6E8A-4147-A177-3AD203B41FA5}">
                      <a16:colId xmlns:a16="http://schemas.microsoft.com/office/drawing/2014/main" val="781761289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4008523376"/>
                    </a:ext>
                  </a:extLst>
                </a:gridCol>
                <a:gridCol w="1614488">
                  <a:extLst>
                    <a:ext uri="{9D8B030D-6E8A-4147-A177-3AD203B41FA5}">
                      <a16:colId xmlns:a16="http://schemas.microsoft.com/office/drawing/2014/main" val="753720240"/>
                    </a:ext>
                  </a:extLst>
                </a:gridCol>
                <a:gridCol w="1471613">
                  <a:extLst>
                    <a:ext uri="{9D8B030D-6E8A-4147-A177-3AD203B41FA5}">
                      <a16:colId xmlns:a16="http://schemas.microsoft.com/office/drawing/2014/main" val="3430438527"/>
                    </a:ext>
                  </a:extLst>
                </a:gridCol>
                <a:gridCol w="1807370">
                  <a:extLst>
                    <a:ext uri="{9D8B030D-6E8A-4147-A177-3AD203B41FA5}">
                      <a16:colId xmlns:a16="http://schemas.microsoft.com/office/drawing/2014/main" val="3709303219"/>
                    </a:ext>
                  </a:extLst>
                </a:gridCol>
                <a:gridCol w="2107406">
                  <a:extLst>
                    <a:ext uri="{9D8B030D-6E8A-4147-A177-3AD203B41FA5}">
                      <a16:colId xmlns:a16="http://schemas.microsoft.com/office/drawing/2014/main" val="1119828520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l" fontAlgn="auto"/>
                      <a:r>
                        <a:rPr lang="en-GB" sz="2700" dirty="0">
                          <a:solidFill>
                            <a:schemeClr val="tx1"/>
                          </a:solidFill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Accuracy​</a:t>
                      </a: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Precision​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Infer Time (ms)​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Feature Vec Size​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9328759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l" fontAlgn="auto"/>
                      <a:r>
                        <a:rPr lang="en-GB" sz="2700" dirty="0">
                          <a:solidFill>
                            <a:schemeClr val="tx1"/>
                          </a:solidFill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Abstract​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RTRC​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RP​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GB" sz="2400" b="1" kern="1200" dirty="0">
                          <a:solidFill>
                            <a:srgbClr val="01949A"/>
                          </a:solidFill>
                          <a:latin typeface="Raleway" pitchFamily="2" charset="77"/>
                          <a:ea typeface="+mn-ea"/>
                          <a:cs typeface="+mn-cs"/>
                        </a:rPr>
                        <a:t>Others​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405539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Before Adding​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92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1​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0.83​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1​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-​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1.2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1,41,364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29401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After Adding "Others"​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85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0.89​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0.95​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0.63​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0.83​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1.3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595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1,67,507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240198"/>
                  </a:ext>
                </a:extLst>
              </a:tr>
              <a:tr h="960120"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Removing </a:t>
                      </a:r>
                      <a:r>
                        <a:rPr lang="en-GB" sz="2700" dirty="0" err="1">
                          <a:effectLst/>
                        </a:rPr>
                        <a:t>Stopwords</a:t>
                      </a:r>
                      <a:r>
                        <a:rPr lang="en-GB" sz="2700" dirty="0">
                          <a:effectLst/>
                        </a:rPr>
                        <a:t> and increasing </a:t>
                      </a:r>
                      <a:r>
                        <a:rPr lang="en-GB" sz="2700" dirty="0" err="1">
                          <a:effectLst/>
                        </a:rPr>
                        <a:t>min_df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85​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94​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90​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0.69​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dirty="0">
                          <a:effectLst/>
                        </a:rPr>
                        <a:t>0.90​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0.2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2700" u="none" strike="noStrike" dirty="0">
                          <a:effectLst/>
                        </a:rPr>
                        <a:t>823</a:t>
                      </a:r>
                      <a:r>
                        <a:rPr lang="en-GB" sz="2700" dirty="0">
                          <a:effectLst/>
                        </a:rPr>
                        <a:t>​</a:t>
                      </a:r>
                      <a:endParaRPr lang="en-GB" sz="27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37160" marR="137160" marT="68580" marB="6858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20040"/>
                  </a:ext>
                </a:extLst>
              </a:tr>
              <a:tr h="96012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2700" b="0" i="0" u="none" strike="noStrike" noProof="0" dirty="0">
                          <a:effectLst/>
                          <a:latin typeface="Calibri"/>
                        </a:rPr>
                        <a:t>Adding Class weights and </a:t>
                      </a:r>
                      <a:r>
                        <a:rPr lang="en-GB" sz="2700" b="0" i="0" u="none" strike="noStrike" noProof="0" dirty="0" err="1">
                          <a:effectLst/>
                          <a:latin typeface="Calibri"/>
                        </a:rPr>
                        <a:t>Multilabeling</a:t>
                      </a:r>
                      <a:endParaRPr lang="en-US" sz="2700" dirty="0" err="1"/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2700" dirty="0">
                          <a:effectLst/>
                        </a:rPr>
                        <a:t>87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2700" dirty="0">
                          <a:effectLst/>
                        </a:rPr>
                        <a:t>94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2700" dirty="0">
                          <a:effectLst/>
                        </a:rPr>
                        <a:t>1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2700" dirty="0">
                          <a:effectLst/>
                        </a:rPr>
                        <a:t>0.93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2700" dirty="0">
                          <a:effectLst/>
                        </a:rPr>
                        <a:t>0.75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2700" dirty="0">
                          <a:effectLst/>
                        </a:rPr>
                        <a:t>0.3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2700" dirty="0">
                          <a:effectLst/>
                        </a:rPr>
                        <a:t>823</a:t>
                      </a:r>
                    </a:p>
                  </a:txBody>
                  <a:tcPr marL="137160" marR="137160" marT="68580" marB="6858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7884681"/>
                  </a:ext>
                </a:extLst>
              </a:tr>
            </a:tbl>
          </a:graphicData>
        </a:graphic>
      </p:graphicFrame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0A7DAC4-DF61-9BB7-3B50-5F732DBB08BB}"/>
              </a:ext>
            </a:extLst>
          </p:cNvPr>
          <p:cNvSpPr>
            <a:spLocks noGrp="1"/>
          </p:cNvSpPr>
          <p:nvPr/>
        </p:nvSpPr>
        <p:spPr>
          <a:xfrm>
            <a:off x="1084773" y="1562894"/>
            <a:ext cx="15945927" cy="3486197"/>
          </a:xfrm>
          <a:prstGeom prst="rect">
            <a:avLst/>
          </a:prstGeom>
        </p:spPr>
        <p:txBody>
          <a:bodyPr vert="horz" lIns="137160" tIns="68580" rIns="137160" bIns="6858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01949A"/>
                </a:solidFill>
                <a:latin typeface="Raleway" pitchFamily="2" charset="77"/>
              </a:rPr>
              <a:t>Multi-Class to Multi-Label</a:t>
            </a:r>
          </a:p>
          <a:p>
            <a:pPr lvl="1">
              <a:lnSpc>
                <a:spcPct val="160000"/>
              </a:lnSpc>
            </a:pPr>
            <a:r>
              <a:rPr lang="en-GB" dirty="0">
                <a:latin typeface="Raleway" pitchFamily="2" charset="77"/>
                <a:cs typeface="Calibri"/>
              </a:rPr>
              <a:t>Abstract : (non-</a:t>
            </a:r>
            <a:r>
              <a:rPr lang="en-GB" dirty="0" err="1">
                <a:latin typeface="Raleway" pitchFamily="2" charset="77"/>
                <a:cs typeface="Calibri"/>
              </a:rPr>
              <a:t>rtrc,non</a:t>
            </a:r>
            <a:r>
              <a:rPr lang="en-GB" dirty="0">
                <a:latin typeface="Raleway" pitchFamily="2" charset="77"/>
                <a:cs typeface="Calibri"/>
              </a:rPr>
              <a:t>-</a:t>
            </a:r>
            <a:r>
              <a:rPr lang="en-GB" dirty="0" err="1">
                <a:latin typeface="Raleway" pitchFamily="2" charset="77"/>
                <a:cs typeface="Calibri"/>
              </a:rPr>
              <a:t>rp,abstract</a:t>
            </a:r>
            <a:r>
              <a:rPr lang="en-GB" dirty="0">
                <a:latin typeface="Raleway" pitchFamily="2" charset="77"/>
                <a:cs typeface="Calibri"/>
              </a:rPr>
              <a:t>)</a:t>
            </a:r>
          </a:p>
          <a:p>
            <a:pPr lvl="1">
              <a:lnSpc>
                <a:spcPct val="160000"/>
              </a:lnSpc>
            </a:pPr>
            <a:r>
              <a:rPr lang="en-GB" dirty="0">
                <a:latin typeface="Raleway" pitchFamily="2" charset="77"/>
                <a:cs typeface="Calibri"/>
              </a:rPr>
              <a:t>RTRC: (</a:t>
            </a:r>
            <a:r>
              <a:rPr lang="en-GB" dirty="0" err="1">
                <a:latin typeface="Raleway" pitchFamily="2" charset="77"/>
                <a:cs typeface="Calibri"/>
              </a:rPr>
              <a:t>rtrc</a:t>
            </a:r>
            <a:r>
              <a:rPr lang="en-GB" dirty="0">
                <a:latin typeface="Raleway" pitchFamily="2" charset="77"/>
                <a:cs typeface="Calibri"/>
              </a:rPr>
              <a:t>, non-</a:t>
            </a:r>
            <a:r>
              <a:rPr lang="en-GB" dirty="0" err="1">
                <a:latin typeface="Raleway" pitchFamily="2" charset="77"/>
                <a:cs typeface="Calibri"/>
              </a:rPr>
              <a:t>rp</a:t>
            </a:r>
            <a:r>
              <a:rPr lang="en-GB" dirty="0">
                <a:latin typeface="Raleway" pitchFamily="2" charset="77"/>
                <a:cs typeface="Calibri"/>
              </a:rPr>
              <a:t>, non-abstract)</a:t>
            </a:r>
          </a:p>
          <a:p>
            <a:pPr lvl="1">
              <a:lnSpc>
                <a:spcPct val="160000"/>
              </a:lnSpc>
            </a:pPr>
            <a:r>
              <a:rPr lang="en-GB" dirty="0">
                <a:latin typeface="Raleway" pitchFamily="2" charset="77"/>
                <a:cs typeface="Calibri"/>
              </a:rPr>
              <a:t>RP: (non-</a:t>
            </a:r>
            <a:r>
              <a:rPr lang="en-GB" dirty="0" err="1">
                <a:latin typeface="Raleway" pitchFamily="2" charset="77"/>
                <a:cs typeface="Calibri"/>
              </a:rPr>
              <a:t>rtrc</a:t>
            </a:r>
            <a:r>
              <a:rPr lang="en-GB" dirty="0">
                <a:latin typeface="Raleway" pitchFamily="2" charset="77"/>
                <a:cs typeface="Calibri"/>
              </a:rPr>
              <a:t>, </a:t>
            </a:r>
            <a:r>
              <a:rPr lang="en-GB" dirty="0" err="1">
                <a:latin typeface="Raleway" pitchFamily="2" charset="77"/>
                <a:cs typeface="Calibri"/>
              </a:rPr>
              <a:t>rp</a:t>
            </a:r>
            <a:r>
              <a:rPr lang="en-GB" dirty="0">
                <a:latin typeface="Raleway" pitchFamily="2" charset="77"/>
                <a:cs typeface="Calibri"/>
              </a:rPr>
              <a:t>, non-abstract)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01949A"/>
                </a:solidFill>
                <a:latin typeface="Raleway" pitchFamily="2" charset="77"/>
              </a:rPr>
              <a:t>Class weights:</a:t>
            </a:r>
            <a:r>
              <a:rPr lang="en-GB" sz="3200" dirty="0">
                <a:latin typeface="Raleway" pitchFamily="2" charset="77"/>
                <a:cs typeface="Calibri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latin typeface="Raleway" pitchFamily="2" charset="77"/>
                <a:cs typeface="Calibri"/>
              </a:rPr>
              <a:t>Giving more weight to </a:t>
            </a:r>
            <a:r>
              <a:rPr lang="en-GB" dirty="0" err="1">
                <a:latin typeface="Raleway" pitchFamily="2" charset="77"/>
                <a:cs typeface="Calibri"/>
              </a:rPr>
              <a:t>rp</a:t>
            </a:r>
            <a:r>
              <a:rPr lang="en-GB" dirty="0">
                <a:latin typeface="Raleway" pitchFamily="2" charset="77"/>
                <a:cs typeface="Calibri"/>
              </a:rPr>
              <a:t> over non-</a:t>
            </a:r>
            <a:r>
              <a:rPr lang="en-GB" dirty="0" err="1">
                <a:latin typeface="Raleway" pitchFamily="2" charset="77"/>
                <a:cs typeface="Calibri"/>
              </a:rPr>
              <a:t>rp</a:t>
            </a:r>
            <a:endParaRPr lang="en-GB" dirty="0">
              <a:latin typeface="Raleway" pitchFamily="2" charset="77"/>
              <a:cs typeface="Calibri"/>
            </a:endParaRPr>
          </a:p>
          <a:p>
            <a:pPr lvl="1"/>
            <a:endParaRPr lang="en-GB" dirty="0">
              <a:latin typeface="Raleway" pitchFamily="2" charset="77"/>
              <a:cs typeface="Calibri"/>
            </a:endParaRPr>
          </a:p>
        </p:txBody>
      </p:sp>
      <p:pic>
        <p:nvPicPr>
          <p:cNvPr id="15" name="Picture 14" descr="Table&#10;&#10;Description automatically generated">
            <a:extLst>
              <a:ext uri="{FF2B5EF4-FFF2-40B4-BE49-F238E27FC236}">
                <a16:creationId xmlns:a16="http://schemas.microsoft.com/office/drawing/2014/main" id="{EC3A90ED-DF89-F074-92F7-E860F325A7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373" y="2656477"/>
            <a:ext cx="5888274" cy="268935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76731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pic>
        <p:nvPicPr>
          <p:cNvPr id="14" name="Picture 13" descr="Chart, bar chart&#10;&#10;Description automatically generated">
            <a:extLst>
              <a:ext uri="{FF2B5EF4-FFF2-40B4-BE49-F238E27FC236}">
                <a16:creationId xmlns:a16="http://schemas.microsoft.com/office/drawing/2014/main" id="{4DB87A54-C3BE-E378-9277-2E376A1B4F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447" y="2724662"/>
            <a:ext cx="11398404" cy="7256938"/>
          </a:xfrm>
          <a:prstGeom prst="rect">
            <a:avLst/>
          </a:prstGeom>
        </p:spPr>
      </p:pic>
      <p:grpSp>
        <p:nvGrpSpPr>
          <p:cNvPr id="15" name="Group 10">
            <a:extLst>
              <a:ext uri="{FF2B5EF4-FFF2-40B4-BE49-F238E27FC236}">
                <a16:creationId xmlns:a16="http://schemas.microsoft.com/office/drawing/2014/main" id="{80848C1C-EFE3-EC3C-D857-D0C6A3C855A8}"/>
              </a:ext>
            </a:extLst>
          </p:cNvPr>
          <p:cNvGrpSpPr/>
          <p:nvPr/>
        </p:nvGrpSpPr>
        <p:grpSpPr>
          <a:xfrm>
            <a:off x="811652" y="528549"/>
            <a:ext cx="16149995" cy="716286"/>
            <a:chOff x="96352" y="-425333"/>
            <a:chExt cx="28967342" cy="2365337"/>
          </a:xfrm>
        </p:grpSpPr>
        <p:sp>
          <p:nvSpPr>
            <p:cNvPr id="16" name="TextBox 11">
              <a:extLst>
                <a:ext uri="{FF2B5EF4-FFF2-40B4-BE49-F238E27FC236}">
                  <a16:creationId xmlns:a16="http://schemas.microsoft.com/office/drawing/2014/main" id="{7790B559-D420-5D92-B977-48A309C0CB64}"/>
                </a:ext>
              </a:extLst>
            </p:cNvPr>
            <p:cNvSpPr txBox="1"/>
            <p:nvPr/>
          </p:nvSpPr>
          <p:spPr>
            <a:xfrm>
              <a:off x="1019544" y="0"/>
              <a:ext cx="15045371" cy="13763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7" name="TextBox 12">
              <a:extLst>
                <a:ext uri="{FF2B5EF4-FFF2-40B4-BE49-F238E27FC236}">
                  <a16:creationId xmlns:a16="http://schemas.microsoft.com/office/drawing/2014/main" id="{A62EBC7C-AD15-5BE0-26BA-9FC5A616B069}"/>
                </a:ext>
              </a:extLst>
            </p:cNvPr>
            <p:cNvSpPr txBox="1"/>
            <p:nvPr/>
          </p:nvSpPr>
          <p:spPr>
            <a:xfrm>
              <a:off x="96352" y="-425333"/>
              <a:ext cx="28967342" cy="236533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6119"/>
                </a:lnSpc>
              </a:pPr>
              <a:r>
                <a:rPr lang="en-GB" sz="4400" dirty="0">
                  <a:solidFill>
                    <a:srgbClr val="CD0046"/>
                  </a:solidFill>
                  <a:latin typeface="Raleway Heavy Italics"/>
                </a:rPr>
                <a:t>RF: Keyword Importance</a:t>
              </a:r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9C1CE69-8F38-5994-1EBA-FA4645823E93}"/>
              </a:ext>
            </a:extLst>
          </p:cNvPr>
          <p:cNvSpPr>
            <a:spLocks noGrp="1"/>
          </p:cNvSpPr>
          <p:nvPr/>
        </p:nvSpPr>
        <p:spPr>
          <a:xfrm>
            <a:off x="1326354" y="1970744"/>
            <a:ext cx="15773400" cy="716286"/>
          </a:xfrm>
          <a:prstGeom prst="rect">
            <a:avLst/>
          </a:prstGeom>
        </p:spPr>
        <p:txBody>
          <a:bodyPr vert="horz" lIns="137160" tIns="68580" rIns="137160" bIns="6858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GB" sz="4200" dirty="0">
              <a:ea typeface="Calibri"/>
              <a:cs typeface="Calibri"/>
            </a:endParaRPr>
          </a:p>
          <a:p>
            <a:endParaRPr lang="en-GB" sz="4200" dirty="0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3FBB62-75FC-A6E8-3FCA-05B13C621D3C}"/>
              </a:ext>
            </a:extLst>
          </p:cNvPr>
          <p:cNvSpPr txBox="1"/>
          <p:nvPr/>
        </p:nvSpPr>
        <p:spPr>
          <a:xfrm>
            <a:off x="4361755" y="2040322"/>
            <a:ext cx="9517349" cy="4124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01949A"/>
                </a:solidFill>
                <a:latin typeface="Raleway" pitchFamily="2" charset="77"/>
              </a:rPr>
              <a:t>Validating the keywords found in Rule-based classifiers</a:t>
            </a:r>
          </a:p>
        </p:txBody>
      </p:sp>
    </p:spTree>
    <p:extLst>
      <p:ext uri="{BB962C8B-B14F-4D97-AF65-F5344CB8AC3E}">
        <p14:creationId xmlns:p14="http://schemas.microsoft.com/office/powerpoint/2010/main" val="27888952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91848" y="477906"/>
            <a:ext cx="8804552" cy="1189506"/>
            <a:chOff x="-1079936" y="0"/>
            <a:chExt cx="17144853" cy="3928015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079936" y="1215136"/>
              <a:ext cx="17084458" cy="25832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Other Experiments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6DB370E-35B8-B641-F4F4-CC79399F8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7888883"/>
              </p:ext>
            </p:extLst>
          </p:nvPr>
        </p:nvGraphicFramePr>
        <p:xfrm>
          <a:off x="1524000" y="2957524"/>
          <a:ext cx="15863587" cy="495686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429000">
                  <a:extLst>
                    <a:ext uri="{9D8B030D-6E8A-4147-A177-3AD203B41FA5}">
                      <a16:colId xmlns:a16="http://schemas.microsoft.com/office/drawing/2014/main" val="2071413432"/>
                    </a:ext>
                  </a:extLst>
                </a:gridCol>
                <a:gridCol w="7498312">
                  <a:extLst>
                    <a:ext uri="{9D8B030D-6E8A-4147-A177-3AD203B41FA5}">
                      <a16:colId xmlns:a16="http://schemas.microsoft.com/office/drawing/2014/main" val="272995289"/>
                    </a:ext>
                  </a:extLst>
                </a:gridCol>
                <a:gridCol w="4936275">
                  <a:extLst>
                    <a:ext uri="{9D8B030D-6E8A-4147-A177-3AD203B41FA5}">
                      <a16:colId xmlns:a16="http://schemas.microsoft.com/office/drawing/2014/main" val="4208458985"/>
                    </a:ext>
                  </a:extLst>
                </a:gridCol>
              </a:tblGrid>
              <a:tr h="495955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Experiment</a:t>
                      </a:r>
                      <a:endParaRPr lang="en-IN" sz="2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Hypotheses</a:t>
                      </a:r>
                      <a:endParaRPr lang="en-IN" sz="2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Result</a:t>
                      </a:r>
                      <a:endParaRPr lang="en-IN" sz="2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448237"/>
                  </a:ext>
                </a:extLst>
              </a:tr>
              <a:tr h="473413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b="1" u="none" strike="noStrike" dirty="0">
                          <a:effectLst/>
                        </a:rPr>
                        <a:t># paragraphs</a:t>
                      </a:r>
                      <a:endParaRPr lang="en-IN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effectLst/>
                        </a:rPr>
                        <a:t>There might be a trend and will capture layout features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effectLst/>
                        </a:rPr>
                        <a:t>Highly correlated with word count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extLst>
                  <a:ext uri="{0D108BD9-81ED-4DB2-BD59-A6C34878D82A}">
                    <a16:rowId xmlns:a16="http://schemas.microsoft.com/office/drawing/2014/main" val="3820248557"/>
                  </a:ext>
                </a:extLst>
              </a:tr>
              <a:tr h="473413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b="1" u="none" strike="noStrike" dirty="0">
                          <a:effectLst/>
                        </a:rPr>
                        <a:t>Sentiment Analysis</a:t>
                      </a:r>
                      <a:endParaRPr lang="en-IN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effectLst/>
                        </a:rPr>
                        <a:t>docs like RTRC have high emotions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>
                          <a:effectLst/>
                        </a:rPr>
                        <a:t>Mostly neutral tone for all MVP categories</a:t>
                      </a:r>
                      <a:endParaRPr lang="en-IN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extLst>
                  <a:ext uri="{0D108BD9-81ED-4DB2-BD59-A6C34878D82A}">
                    <a16:rowId xmlns:a16="http://schemas.microsoft.com/office/drawing/2014/main" val="2293211324"/>
                  </a:ext>
                </a:extLst>
              </a:tr>
              <a:tr h="473413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b="1" u="none" strike="noStrike" dirty="0">
                          <a:effectLst/>
                        </a:rPr>
                        <a:t>MLP: </a:t>
                      </a:r>
                      <a:r>
                        <a:rPr lang="en-IN" sz="2400" b="1" u="none" strike="noStrike" dirty="0" err="1">
                          <a:effectLst/>
                        </a:rPr>
                        <a:t>Keras</a:t>
                      </a:r>
                      <a:r>
                        <a:rPr lang="en-IN" sz="2400" b="1" u="none" strike="noStrike" dirty="0">
                          <a:effectLst/>
                        </a:rPr>
                        <a:t> and </a:t>
                      </a:r>
                      <a:r>
                        <a:rPr lang="en-IN" sz="2400" b="1" u="none" strike="noStrike" dirty="0" err="1">
                          <a:effectLst/>
                        </a:rPr>
                        <a:t>Pytorch</a:t>
                      </a:r>
                      <a:endParaRPr lang="en-IN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effectLst/>
                        </a:rPr>
                        <a:t>Universal approximators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 err="1">
                          <a:effectLst/>
                        </a:rPr>
                        <a:t>Acc</a:t>
                      </a:r>
                      <a:r>
                        <a:rPr lang="en-IN" sz="2400" u="none" strike="noStrike" dirty="0">
                          <a:effectLst/>
                        </a:rPr>
                        <a:t>: 88% , epoch time : 4s , </a:t>
                      </a:r>
                    </a:p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effectLst/>
                        </a:rPr>
                        <a:t>params: 35M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extLst>
                  <a:ext uri="{0D108BD9-81ED-4DB2-BD59-A6C34878D82A}">
                    <a16:rowId xmlns:a16="http://schemas.microsoft.com/office/drawing/2014/main" val="3591724326"/>
                  </a:ext>
                </a:extLst>
              </a:tr>
              <a:tr h="473413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b="1" u="none" strike="noStrike" dirty="0">
                          <a:effectLst/>
                        </a:rPr>
                        <a:t>POS Tags: </a:t>
                      </a:r>
                      <a:endParaRPr lang="en-IN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effectLst/>
                        </a:rPr>
                        <a:t>Documents have characteristic tense form of the verb.  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effectLst/>
                        </a:rPr>
                        <a:t>Very Poor discriminating power. 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extLst>
                  <a:ext uri="{0D108BD9-81ED-4DB2-BD59-A6C34878D82A}">
                    <a16:rowId xmlns:a16="http://schemas.microsoft.com/office/drawing/2014/main" val="2693138830"/>
                  </a:ext>
                </a:extLst>
              </a:tr>
              <a:tr h="495955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b="1" u="none" strike="noStrike" dirty="0">
                          <a:effectLst/>
                        </a:rPr>
                        <a:t>Formatting Based features</a:t>
                      </a:r>
                      <a:endParaRPr lang="en-IN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effectLst/>
                        </a:rPr>
                        <a:t>Images and tables are largely in Research papers and Response to Reviewer Comments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u="none" strike="noStrike" dirty="0">
                          <a:effectLst/>
                        </a:rPr>
                        <a:t>Led to decrease in accuracy and precision.</a:t>
                      </a:r>
                      <a:endParaRPr lang="en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72" marR="5472" marT="5472" marB="0" anchor="ctr"/>
                </a:tc>
                <a:extLst>
                  <a:ext uri="{0D108BD9-81ED-4DB2-BD59-A6C34878D82A}">
                    <a16:rowId xmlns:a16="http://schemas.microsoft.com/office/drawing/2014/main" val="1050210231"/>
                  </a:ext>
                </a:extLst>
              </a:tr>
              <a:tr h="495955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headers</a:t>
                      </a: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 has the highest headers</a:t>
                      </a:r>
                    </a:p>
                  </a:txBody>
                  <a:tcPr marL="5472" marR="5472" marT="5472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Not a uniform distribution</a:t>
                      </a:r>
                    </a:p>
                  </a:txBody>
                  <a:tcPr marL="5472" marR="5472" marT="5472" marB="0" anchor="ctr"/>
                </a:tc>
                <a:extLst>
                  <a:ext uri="{0D108BD9-81ED-4DB2-BD59-A6C34878D82A}">
                    <a16:rowId xmlns:a16="http://schemas.microsoft.com/office/drawing/2014/main" val="2822708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66184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-1143000" y="186350"/>
            <a:ext cx="9525000" cy="1214081"/>
            <a:chOff x="-154469" y="0"/>
            <a:chExt cx="17084460" cy="4009167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54469" y="1425953"/>
              <a:ext cx="17084460" cy="25832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Learnings…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876720" y="2156637"/>
            <a:ext cx="4083611" cy="2789963"/>
            <a:chOff x="368965" y="-9525"/>
            <a:chExt cx="5444813" cy="3719950"/>
          </a:xfrm>
        </p:grpSpPr>
        <p:sp>
          <p:nvSpPr>
            <p:cNvPr id="19" name="TextBox 19"/>
            <p:cNvSpPr txBox="1"/>
            <p:nvPr/>
          </p:nvSpPr>
          <p:spPr>
            <a:xfrm>
              <a:off x="368966" y="-9525"/>
              <a:ext cx="5444812" cy="4266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1"/>
                </a:lnSpc>
              </a:pPr>
              <a:endParaRPr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68965" y="3424171"/>
              <a:ext cx="5444813" cy="2862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19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FA6C2CE-3930-597D-6AC4-01E52C888F82}"/>
              </a:ext>
            </a:extLst>
          </p:cNvPr>
          <p:cNvSpPr txBox="1"/>
          <p:nvPr/>
        </p:nvSpPr>
        <p:spPr>
          <a:xfrm>
            <a:off x="1998458" y="2155845"/>
            <a:ext cx="7620001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About Cactus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Document parsing – docx + pdf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Working with </a:t>
            </a:r>
            <a:r>
              <a:rPr lang="en-US" sz="2400" b="1" dirty="0" err="1">
                <a:solidFill>
                  <a:srgbClr val="01949A"/>
                </a:solidFill>
                <a:latin typeface="Raleway" pitchFamily="2" charset="77"/>
              </a:rPr>
              <a:t>Json</a:t>
            </a: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 files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Demo –AWS  cloud + </a:t>
            </a:r>
            <a:r>
              <a:rPr lang="en-US" sz="2400" b="1" dirty="0" err="1">
                <a:solidFill>
                  <a:srgbClr val="01949A"/>
                </a:solidFill>
                <a:latin typeface="Raleway" pitchFamily="2" charset="77"/>
              </a:rPr>
              <a:t>streamlit</a:t>
            </a:r>
            <a:endParaRPr lang="en-US" sz="2400" b="1" dirty="0">
              <a:solidFill>
                <a:srgbClr val="01949A"/>
              </a:solidFill>
              <a:latin typeface="Raleway" pitchFamily="2" charset="77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ML + DL:  deeper understanding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Code editor + terminal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13728D-394B-E3C9-B991-7C9FA9F0E50D}"/>
              </a:ext>
            </a:extLst>
          </p:cNvPr>
          <p:cNvSpPr txBox="1"/>
          <p:nvPr/>
        </p:nvSpPr>
        <p:spPr>
          <a:xfrm>
            <a:off x="10176151" y="2155845"/>
            <a:ext cx="7620001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Shell Scripting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Building Pipelines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Benchmarking Practices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Interpreting accuracy scores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Error analysis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Accountability and ownership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326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-1143000" y="186350"/>
            <a:ext cx="9525000" cy="1214081"/>
            <a:chOff x="-154469" y="0"/>
            <a:chExt cx="17084460" cy="4009167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54469" y="1425953"/>
              <a:ext cx="17084460" cy="25832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Further Scope..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876720" y="2156637"/>
            <a:ext cx="4083611" cy="2789963"/>
            <a:chOff x="368965" y="-9525"/>
            <a:chExt cx="5444813" cy="3719950"/>
          </a:xfrm>
        </p:grpSpPr>
        <p:sp>
          <p:nvSpPr>
            <p:cNvPr id="19" name="TextBox 19"/>
            <p:cNvSpPr txBox="1"/>
            <p:nvPr/>
          </p:nvSpPr>
          <p:spPr>
            <a:xfrm>
              <a:off x="368966" y="-9525"/>
              <a:ext cx="5444812" cy="4266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1"/>
                </a:lnSpc>
              </a:pPr>
              <a:endParaRPr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68965" y="3424171"/>
              <a:ext cx="5444813" cy="2862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19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FA6C2CE-3930-597D-6AC4-01E52C888F82}"/>
              </a:ext>
            </a:extLst>
          </p:cNvPr>
          <p:cNvSpPr txBox="1"/>
          <p:nvPr/>
        </p:nvSpPr>
        <p:spPr>
          <a:xfrm>
            <a:off x="1861688" y="2180899"/>
            <a:ext cx="856038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Deploying it to Cactus Playground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De-noising the data further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Further hyper-parameter tuning and </a:t>
            </a:r>
            <a:r>
              <a:rPr lang="en-US" sz="2400" b="1" dirty="0" err="1">
                <a:solidFill>
                  <a:srgbClr val="01949A"/>
                </a:solidFill>
                <a:latin typeface="Raleway" pitchFamily="2" charset="77"/>
              </a:rPr>
              <a:t>optimisation</a:t>
            </a:r>
            <a:endParaRPr lang="en-US" sz="2400" b="1" dirty="0">
              <a:solidFill>
                <a:srgbClr val="01949A"/>
              </a:solidFill>
              <a:latin typeface="Raleway" pitchFamily="2" charset="77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More extensive testing on new  datasets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Dry run and gathering feedback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Documentation and scripting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96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16880"/>
            <a:ext cx="17796152" cy="10699756"/>
            <a:chOff x="0" y="0"/>
            <a:chExt cx="72002861" cy="432909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290989"/>
            </a:xfrm>
            <a:custGeom>
              <a:avLst/>
              <a:gdLst/>
              <a:ahLst/>
              <a:cxnLst/>
              <a:rect l="l" t="t" r="r" b="b"/>
              <a:pathLst>
                <a:path w="72002861" h="43290989">
                  <a:moveTo>
                    <a:pt x="71776803" y="0"/>
                  </a:moveTo>
                  <a:lnTo>
                    <a:pt x="0" y="0"/>
                  </a:lnTo>
                  <a:lnTo>
                    <a:pt x="0" y="43290989"/>
                  </a:lnTo>
                  <a:lnTo>
                    <a:pt x="72002861" y="4329098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064928"/>
                  </a:moveTo>
                  <a:lnTo>
                    <a:pt x="228600" y="4306492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06492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91848" y="2137865"/>
            <a:ext cx="9175011" cy="3392056"/>
            <a:chOff x="0" y="0"/>
            <a:chExt cx="12233348" cy="4522742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12233348" cy="9299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428"/>
                </a:lnSpc>
              </a:pPr>
              <a:r>
                <a:rPr lang="en-US" sz="4600" spc="266">
                  <a:solidFill>
                    <a:srgbClr val="CD0046"/>
                  </a:solidFill>
                  <a:latin typeface="Raleway Bold Italics"/>
                </a:rPr>
                <a:t>  PROBLEM STATEMENT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934607"/>
              <a:ext cx="10271327" cy="15881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49"/>
                </a:lnSpc>
              </a:pPr>
              <a:r>
                <a:rPr lang="en-US" sz="3299" spc="131" dirty="0">
                  <a:solidFill>
                    <a:srgbClr val="01949A"/>
                  </a:solidFill>
                  <a:latin typeface="Raleway Bold"/>
                </a:rPr>
                <a:t>Build a Document Classifier that can classify the MVP categories</a:t>
              </a:r>
            </a:p>
          </p:txBody>
        </p:sp>
      </p:grpSp>
      <p:sp>
        <p:nvSpPr>
          <p:cNvPr id="7" name="AutoShape 7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sp>
        <p:nvSpPr>
          <p:cNvPr id="8" name="AutoShape 8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491848" y="3203407"/>
            <a:ext cx="829587" cy="630486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966709" y="1519427"/>
            <a:ext cx="7563283" cy="7248146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431462" y="3518650"/>
            <a:ext cx="597238" cy="412094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10713598">
            <a:off x="7780962" y="5984064"/>
            <a:ext cx="597238" cy="41209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459563" y="695891"/>
            <a:ext cx="9525000" cy="1214081"/>
            <a:chOff x="-154469" y="0"/>
            <a:chExt cx="17084460" cy="4009167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54469" y="1425953"/>
              <a:ext cx="17084460" cy="25832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Demo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876720" y="2156637"/>
            <a:ext cx="4083611" cy="2789963"/>
            <a:chOff x="368965" y="-9525"/>
            <a:chExt cx="5444813" cy="3719950"/>
          </a:xfrm>
        </p:grpSpPr>
        <p:sp>
          <p:nvSpPr>
            <p:cNvPr id="19" name="TextBox 19"/>
            <p:cNvSpPr txBox="1"/>
            <p:nvPr/>
          </p:nvSpPr>
          <p:spPr>
            <a:xfrm>
              <a:off x="368966" y="-9525"/>
              <a:ext cx="5444812" cy="4266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1"/>
                </a:lnSpc>
              </a:pPr>
              <a:endParaRPr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68965" y="3424171"/>
              <a:ext cx="5444813" cy="2862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19"/>
                </a:lnSpc>
              </a:pPr>
              <a:endParaRPr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A1D20454-3E7D-718E-6D87-CBDE85B56C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809" y="2556769"/>
            <a:ext cx="8868509" cy="676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998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77671" y="609733"/>
            <a:ext cx="9609862" cy="2778612"/>
            <a:chOff x="-154469" y="0"/>
            <a:chExt cx="17084460" cy="9175598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54469" y="1425953"/>
              <a:ext cx="17084460" cy="7749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Thank You for listening</a:t>
              </a:r>
            </a:p>
            <a:p>
              <a:pPr algn="ctr">
                <a:lnSpc>
                  <a:spcPts val="6120"/>
                </a:lnSpc>
              </a:pPr>
              <a:endParaRPr lang="en-US" sz="6000" dirty="0">
                <a:solidFill>
                  <a:srgbClr val="CD0046"/>
                </a:solidFill>
                <a:latin typeface="Raleway Heavy Italics"/>
              </a:endParaRPr>
            </a:p>
            <a:p>
              <a:pPr algn="ctr"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Questions ?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876720" y="2156637"/>
            <a:ext cx="4083611" cy="2789963"/>
            <a:chOff x="368965" y="-9525"/>
            <a:chExt cx="5444813" cy="3719950"/>
          </a:xfrm>
        </p:grpSpPr>
        <p:sp>
          <p:nvSpPr>
            <p:cNvPr id="19" name="TextBox 19"/>
            <p:cNvSpPr txBox="1"/>
            <p:nvPr/>
          </p:nvSpPr>
          <p:spPr>
            <a:xfrm>
              <a:off x="368966" y="-9525"/>
              <a:ext cx="5444812" cy="4266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1"/>
                </a:lnSpc>
              </a:pPr>
              <a:endParaRPr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68965" y="3424171"/>
              <a:ext cx="5444813" cy="2862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19"/>
                </a:lnSpc>
              </a:pPr>
              <a:endParaRPr/>
            </a:p>
          </p:txBody>
        </p:sp>
      </p:grpSp>
      <p:pic>
        <p:nvPicPr>
          <p:cNvPr id="9" name="Picture 8" descr="A picture containing sky, person, person, arm&#10;&#10;Description automatically generated">
            <a:extLst>
              <a:ext uri="{FF2B5EF4-FFF2-40B4-BE49-F238E27FC236}">
                <a16:creationId xmlns:a16="http://schemas.microsoft.com/office/drawing/2014/main" id="{90937769-6A24-B6BC-B6B9-9F2F7D751B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41" y="3326556"/>
            <a:ext cx="9398000" cy="626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321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779595" y="955285"/>
            <a:ext cx="3787032" cy="7841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20"/>
              </a:lnSpc>
            </a:pPr>
            <a:r>
              <a:rPr lang="en-US" sz="6000" dirty="0">
                <a:solidFill>
                  <a:srgbClr val="CD0046"/>
                </a:solidFill>
                <a:latin typeface="Raleway Heavy Italics"/>
              </a:rPr>
              <a:t>Metrics</a:t>
            </a:r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0ECA8D4-B49F-0FE3-1D7D-FDFC5662D3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2904940"/>
              </p:ext>
            </p:extLst>
          </p:nvPr>
        </p:nvGraphicFramePr>
        <p:xfrm>
          <a:off x="1968548" y="3029942"/>
          <a:ext cx="14264640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2320">
                  <a:extLst>
                    <a:ext uri="{9D8B030D-6E8A-4147-A177-3AD203B41FA5}">
                      <a16:colId xmlns:a16="http://schemas.microsoft.com/office/drawing/2014/main" val="1668789288"/>
                    </a:ext>
                  </a:extLst>
                </a:gridCol>
                <a:gridCol w="7132320">
                  <a:extLst>
                    <a:ext uri="{9D8B030D-6E8A-4147-A177-3AD203B41FA5}">
                      <a16:colId xmlns:a16="http://schemas.microsoft.com/office/drawing/2014/main" val="34999310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5000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5000" dirty="0"/>
                        <a:t>Desirability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682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Maximum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3201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Maximum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487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Vectorisation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Minimum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961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Inference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Minimum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9805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Feature Vector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Minimum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5726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2438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779595" y="955285"/>
            <a:ext cx="3787032" cy="7841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20"/>
              </a:lnSpc>
            </a:pPr>
            <a:r>
              <a:rPr lang="en-US" sz="6000" dirty="0">
                <a:solidFill>
                  <a:srgbClr val="CD0046"/>
                </a:solidFill>
                <a:latin typeface="Raleway Heavy Italics"/>
              </a:rPr>
              <a:t>Solution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8A243D-060E-0D48-2564-0525E1D9A471}"/>
              </a:ext>
            </a:extLst>
          </p:cNvPr>
          <p:cNvSpPr/>
          <p:nvPr/>
        </p:nvSpPr>
        <p:spPr>
          <a:xfrm>
            <a:off x="685798" y="3435470"/>
            <a:ext cx="3881886" cy="1876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>
                <a:cs typeface="Calibri"/>
              </a:rPr>
              <a:t>Data Preparation</a:t>
            </a:r>
            <a:endParaRPr lang="en-GB" sz="4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99D6FF-ACEE-EB41-82DB-359BC1472D2E}"/>
              </a:ext>
            </a:extLst>
          </p:cNvPr>
          <p:cNvSpPr/>
          <p:nvPr/>
        </p:nvSpPr>
        <p:spPr>
          <a:xfrm>
            <a:off x="5257800" y="3435470"/>
            <a:ext cx="3687792" cy="1876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000" dirty="0">
                <a:cs typeface="Calibri"/>
              </a:rPr>
              <a:t>Document Vectorisation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63A9BB-1E78-BE81-56F1-FB54C0BCE35C}"/>
              </a:ext>
            </a:extLst>
          </p:cNvPr>
          <p:cNvSpPr/>
          <p:nvPr/>
        </p:nvSpPr>
        <p:spPr>
          <a:xfrm>
            <a:off x="9614139" y="3435470"/>
            <a:ext cx="3687792" cy="1876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000" dirty="0">
                <a:cs typeface="Calibri"/>
              </a:rPr>
              <a:t>Model </a:t>
            </a:r>
            <a:endParaRPr lang="en-US" dirty="0"/>
          </a:p>
          <a:p>
            <a:pPr algn="ctr"/>
            <a:r>
              <a:rPr lang="en-GB" sz="4000" dirty="0">
                <a:cs typeface="Calibri"/>
              </a:rPr>
              <a:t>Training and </a:t>
            </a:r>
          </a:p>
          <a:p>
            <a:pPr algn="ctr"/>
            <a:r>
              <a:rPr lang="en-GB" sz="4000" dirty="0">
                <a:cs typeface="Calibri"/>
              </a:rPr>
              <a:t>Benchmarking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398B8A-34F4-F9B4-BB97-13B7F9F26CE6}"/>
              </a:ext>
            </a:extLst>
          </p:cNvPr>
          <p:cNvSpPr/>
          <p:nvPr/>
        </p:nvSpPr>
        <p:spPr>
          <a:xfrm>
            <a:off x="13905780" y="3457036"/>
            <a:ext cx="3968150" cy="1876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000" dirty="0">
                <a:cs typeface="Calibri"/>
              </a:rPr>
              <a:t>Model </a:t>
            </a:r>
            <a:endParaRPr lang="en-US" dirty="0"/>
          </a:p>
          <a:p>
            <a:pPr algn="ctr"/>
            <a:r>
              <a:rPr lang="en-GB" sz="4000" dirty="0">
                <a:cs typeface="Calibri"/>
              </a:rPr>
              <a:t>Deployment</a:t>
            </a:r>
          </a:p>
          <a:p>
            <a:pPr algn="ctr"/>
            <a:r>
              <a:rPr lang="en-GB" sz="4000" dirty="0">
                <a:cs typeface="Calibri"/>
              </a:rPr>
              <a:t>(Web Application)</a:t>
            </a:r>
          </a:p>
        </p:txBody>
      </p:sp>
      <p:sp>
        <p:nvSpPr>
          <p:cNvPr id="13" name="Arrow: Curved Right 12">
            <a:extLst>
              <a:ext uri="{FF2B5EF4-FFF2-40B4-BE49-F238E27FC236}">
                <a16:creationId xmlns:a16="http://schemas.microsoft.com/office/drawing/2014/main" id="{09A0CCF9-4E31-90EE-B000-728B10548ED2}"/>
              </a:ext>
            </a:extLst>
          </p:cNvPr>
          <p:cNvSpPr/>
          <p:nvPr/>
        </p:nvSpPr>
        <p:spPr>
          <a:xfrm>
            <a:off x="9999418" y="1659055"/>
            <a:ext cx="1121433" cy="166058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" name="Arrow: Curved Right 13">
            <a:extLst>
              <a:ext uri="{FF2B5EF4-FFF2-40B4-BE49-F238E27FC236}">
                <a16:creationId xmlns:a16="http://schemas.microsoft.com/office/drawing/2014/main" id="{919319D2-A33E-8CFA-3FEE-F37DD9396C11}"/>
              </a:ext>
            </a:extLst>
          </p:cNvPr>
          <p:cNvSpPr/>
          <p:nvPr/>
        </p:nvSpPr>
        <p:spPr>
          <a:xfrm rot="10800000">
            <a:off x="11358077" y="1486526"/>
            <a:ext cx="1164565" cy="1725282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E24DF6-6C24-3D13-C201-93A30571C956}"/>
              </a:ext>
            </a:extLst>
          </p:cNvPr>
          <p:cNvSpPr txBox="1"/>
          <p:nvPr/>
        </p:nvSpPr>
        <p:spPr>
          <a:xfrm>
            <a:off x="10301017" y="1987310"/>
            <a:ext cx="192369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 dirty="0"/>
              <a:t>Hyper Parameter Tuning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ACA77C35-6004-E19B-3084-CE39DCC8BC74}"/>
              </a:ext>
            </a:extLst>
          </p:cNvPr>
          <p:cNvSpPr/>
          <p:nvPr/>
        </p:nvSpPr>
        <p:spPr>
          <a:xfrm>
            <a:off x="4705514" y="4294639"/>
            <a:ext cx="366623" cy="345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3D8C1E4-BB06-5308-FF2C-5DC8BD6D9D55}"/>
              </a:ext>
            </a:extLst>
          </p:cNvPr>
          <p:cNvSpPr/>
          <p:nvPr/>
        </p:nvSpPr>
        <p:spPr>
          <a:xfrm>
            <a:off x="9040288" y="4294639"/>
            <a:ext cx="366623" cy="345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9D3E6121-53D1-AA8F-E23B-631B1759582F}"/>
              </a:ext>
            </a:extLst>
          </p:cNvPr>
          <p:cNvSpPr/>
          <p:nvPr/>
        </p:nvSpPr>
        <p:spPr>
          <a:xfrm>
            <a:off x="13439759" y="4294639"/>
            <a:ext cx="366623" cy="345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3FB29A45-A871-37C5-5DB3-CA37EFF4ECFD}"/>
              </a:ext>
            </a:extLst>
          </p:cNvPr>
          <p:cNvSpPr/>
          <p:nvPr/>
        </p:nvSpPr>
        <p:spPr>
          <a:xfrm>
            <a:off x="692960" y="5528669"/>
            <a:ext cx="12616130" cy="86264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1" name="Arrow: Bent 20">
            <a:extLst>
              <a:ext uri="{FF2B5EF4-FFF2-40B4-BE49-F238E27FC236}">
                <a16:creationId xmlns:a16="http://schemas.microsoft.com/office/drawing/2014/main" id="{687C3265-BD34-A6F4-9F63-0CB792668D86}"/>
              </a:ext>
            </a:extLst>
          </p:cNvPr>
          <p:cNvSpPr/>
          <p:nvPr/>
        </p:nvSpPr>
        <p:spPr>
          <a:xfrm rot="10800000">
            <a:off x="692958" y="6046254"/>
            <a:ext cx="12616130" cy="86264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74C0EE-25CC-5C7D-3F79-07D57A7E93BB}"/>
              </a:ext>
            </a:extLst>
          </p:cNvPr>
          <p:cNvSpPr txBox="1"/>
          <p:nvPr/>
        </p:nvSpPr>
        <p:spPr>
          <a:xfrm>
            <a:off x="3831204" y="5912329"/>
            <a:ext cx="630159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dirty="0"/>
              <a:t>Hypothesis testing</a:t>
            </a:r>
          </a:p>
        </p:txBody>
      </p:sp>
    </p:spTree>
    <p:extLst>
      <p:ext uri="{BB962C8B-B14F-4D97-AF65-F5344CB8AC3E}">
        <p14:creationId xmlns:p14="http://schemas.microsoft.com/office/powerpoint/2010/main" val="25754401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4358" y="-343753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779595" y="955285"/>
            <a:ext cx="3787032" cy="7841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20"/>
              </a:lnSpc>
            </a:pPr>
            <a:r>
              <a:rPr lang="en-US" sz="6000" dirty="0">
                <a:solidFill>
                  <a:srgbClr val="CD0046"/>
                </a:solidFill>
                <a:latin typeface="Raleway Heavy Italics"/>
              </a:rPr>
              <a:t>Solution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8A243D-060E-0D48-2564-0525E1D9A471}"/>
              </a:ext>
            </a:extLst>
          </p:cNvPr>
          <p:cNvSpPr/>
          <p:nvPr/>
        </p:nvSpPr>
        <p:spPr>
          <a:xfrm>
            <a:off x="685798" y="3435470"/>
            <a:ext cx="3881886" cy="1876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>
                <a:cs typeface="Calibri"/>
              </a:rPr>
              <a:t>Data Preparation</a:t>
            </a:r>
            <a:endParaRPr lang="en-GB" sz="4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99D6FF-ACEE-EB41-82DB-359BC1472D2E}"/>
              </a:ext>
            </a:extLst>
          </p:cNvPr>
          <p:cNvSpPr/>
          <p:nvPr/>
        </p:nvSpPr>
        <p:spPr>
          <a:xfrm>
            <a:off x="5257800" y="3435470"/>
            <a:ext cx="3687792" cy="1876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000" dirty="0">
                <a:cs typeface="Calibri"/>
              </a:rPr>
              <a:t>Document Vectorisation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63A9BB-1E78-BE81-56F1-FB54C0BCE35C}"/>
              </a:ext>
            </a:extLst>
          </p:cNvPr>
          <p:cNvSpPr/>
          <p:nvPr/>
        </p:nvSpPr>
        <p:spPr>
          <a:xfrm>
            <a:off x="9614139" y="3435470"/>
            <a:ext cx="3687792" cy="1876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000" dirty="0">
                <a:cs typeface="Calibri"/>
              </a:rPr>
              <a:t>Model </a:t>
            </a:r>
            <a:endParaRPr lang="en-US" dirty="0"/>
          </a:p>
          <a:p>
            <a:pPr algn="ctr"/>
            <a:r>
              <a:rPr lang="en-GB" sz="4000" dirty="0">
                <a:cs typeface="Calibri"/>
              </a:rPr>
              <a:t>Training and </a:t>
            </a:r>
          </a:p>
          <a:p>
            <a:pPr algn="ctr"/>
            <a:r>
              <a:rPr lang="en-GB" sz="4000" dirty="0">
                <a:cs typeface="Calibri"/>
              </a:rPr>
              <a:t>Benchmarking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398B8A-34F4-F9B4-BB97-13B7F9F26CE6}"/>
              </a:ext>
            </a:extLst>
          </p:cNvPr>
          <p:cNvSpPr/>
          <p:nvPr/>
        </p:nvSpPr>
        <p:spPr>
          <a:xfrm>
            <a:off x="13905780" y="3457036"/>
            <a:ext cx="3968150" cy="1876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000" dirty="0">
                <a:cs typeface="Calibri"/>
              </a:rPr>
              <a:t>Model </a:t>
            </a:r>
            <a:endParaRPr lang="en-US" dirty="0"/>
          </a:p>
          <a:p>
            <a:pPr algn="ctr"/>
            <a:r>
              <a:rPr lang="en-GB" sz="4000" dirty="0">
                <a:cs typeface="Calibri"/>
              </a:rPr>
              <a:t>Deployment</a:t>
            </a:r>
          </a:p>
          <a:p>
            <a:pPr algn="ctr"/>
            <a:r>
              <a:rPr lang="en-GB" sz="4000" dirty="0">
                <a:cs typeface="Calibri"/>
              </a:rPr>
              <a:t>(Web Application)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ACA77C35-6004-E19B-3084-CE39DCC8BC74}"/>
              </a:ext>
            </a:extLst>
          </p:cNvPr>
          <p:cNvSpPr/>
          <p:nvPr/>
        </p:nvSpPr>
        <p:spPr>
          <a:xfrm>
            <a:off x="4705514" y="4294639"/>
            <a:ext cx="366623" cy="345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3D8C1E4-BB06-5308-FF2C-5DC8BD6D9D55}"/>
              </a:ext>
            </a:extLst>
          </p:cNvPr>
          <p:cNvSpPr/>
          <p:nvPr/>
        </p:nvSpPr>
        <p:spPr>
          <a:xfrm>
            <a:off x="9040288" y="4294639"/>
            <a:ext cx="366623" cy="345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9D3E6121-53D1-AA8F-E23B-631B1759582F}"/>
              </a:ext>
            </a:extLst>
          </p:cNvPr>
          <p:cNvSpPr/>
          <p:nvPr/>
        </p:nvSpPr>
        <p:spPr>
          <a:xfrm>
            <a:off x="13439759" y="4294639"/>
            <a:ext cx="366623" cy="345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130816-36DB-960A-0E72-5AE488C2F72A}"/>
              </a:ext>
            </a:extLst>
          </p:cNvPr>
          <p:cNvSpPr/>
          <p:nvPr/>
        </p:nvSpPr>
        <p:spPr>
          <a:xfrm>
            <a:off x="685798" y="5915564"/>
            <a:ext cx="3881886" cy="3407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71500" indent="-571500">
              <a:buFont typeface="Arial"/>
              <a:buChar char="•"/>
            </a:pPr>
            <a:r>
              <a:rPr lang="en-GB" sz="3000" dirty="0" err="1">
                <a:cs typeface="Calibri"/>
              </a:rPr>
              <a:t>Stopword</a:t>
            </a:r>
            <a:r>
              <a:rPr lang="en-GB" sz="3000" dirty="0">
                <a:cs typeface="Calibri"/>
              </a:rPr>
              <a:t> and special character Removal</a:t>
            </a:r>
          </a:p>
          <a:p>
            <a:pPr marL="571500" indent="-571500">
              <a:buFont typeface="Arial"/>
              <a:buChar char="•"/>
            </a:pPr>
            <a:r>
              <a:rPr lang="en-GB" sz="3000" dirty="0">
                <a:cs typeface="Calibri"/>
              </a:rPr>
              <a:t>Lower Case</a:t>
            </a:r>
          </a:p>
          <a:p>
            <a:pPr marL="571500" indent="-571500">
              <a:buFont typeface="Arial"/>
              <a:buChar char="•"/>
            </a:pPr>
            <a:r>
              <a:rPr lang="en-GB" sz="3000" dirty="0">
                <a:cs typeface="Calibri"/>
              </a:rPr>
              <a:t>Stemming</a:t>
            </a:r>
          </a:p>
          <a:p>
            <a:pPr marL="571500" indent="-571500">
              <a:buFont typeface="Arial"/>
              <a:buChar char="•"/>
            </a:pPr>
            <a:r>
              <a:rPr lang="en-GB" sz="3000" dirty="0">
                <a:cs typeface="Calibri"/>
              </a:rPr>
              <a:t>Multiclass to </a:t>
            </a:r>
            <a:r>
              <a:rPr lang="en-GB" sz="3000" dirty="0" err="1">
                <a:cs typeface="Calibri"/>
              </a:rPr>
              <a:t>MultiLabel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CABA36-9189-791C-923B-193739EA0819}"/>
              </a:ext>
            </a:extLst>
          </p:cNvPr>
          <p:cNvSpPr/>
          <p:nvPr/>
        </p:nvSpPr>
        <p:spPr>
          <a:xfrm>
            <a:off x="5257798" y="5915564"/>
            <a:ext cx="3881886" cy="3407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71500" indent="-571500">
              <a:buFont typeface="Arial"/>
              <a:buChar char="•"/>
            </a:pPr>
            <a:r>
              <a:rPr lang="en-GB" sz="3000" dirty="0">
                <a:cs typeface="Calibri"/>
              </a:rPr>
              <a:t>TFIDF Vectorisation</a:t>
            </a:r>
          </a:p>
          <a:p>
            <a:pPr marL="571500" indent="-571500">
              <a:buFont typeface="Arial"/>
              <a:buChar char="•"/>
            </a:pPr>
            <a:r>
              <a:rPr lang="en-GB" sz="3000" dirty="0">
                <a:cs typeface="Calibri"/>
              </a:rPr>
              <a:t>Minimum DF filter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D2C713D-E80B-936E-553A-11E63777BD5B}"/>
              </a:ext>
            </a:extLst>
          </p:cNvPr>
          <p:cNvSpPr/>
          <p:nvPr/>
        </p:nvSpPr>
        <p:spPr>
          <a:xfrm>
            <a:off x="9549439" y="5915564"/>
            <a:ext cx="3881886" cy="2782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71500" indent="-571500">
              <a:buFont typeface="Arial"/>
              <a:buChar char="•"/>
            </a:pPr>
            <a:r>
              <a:rPr lang="en-GB" sz="3000" dirty="0">
                <a:cs typeface="Calibri"/>
              </a:rPr>
              <a:t>Random Forest Classifier </a:t>
            </a:r>
          </a:p>
          <a:p>
            <a:pPr marL="571500" indent="-571500">
              <a:buFont typeface="Arial"/>
              <a:buChar char="•"/>
            </a:pPr>
            <a:r>
              <a:rPr lang="en-GB" sz="3000" dirty="0">
                <a:cs typeface="Calibri"/>
              </a:rPr>
              <a:t>Pruning</a:t>
            </a:r>
          </a:p>
          <a:p>
            <a:pPr marL="571500" indent="-571500">
              <a:buFont typeface="Arial"/>
              <a:buChar char="•"/>
            </a:pPr>
            <a:r>
              <a:rPr lang="en-GB" sz="3000" dirty="0">
                <a:cs typeface="Calibri"/>
              </a:rPr>
              <a:t>Regularisation(Max Depth)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4E14665-EC84-F164-5722-AA33E8D5BF0F}"/>
              </a:ext>
            </a:extLst>
          </p:cNvPr>
          <p:cNvSpPr/>
          <p:nvPr/>
        </p:nvSpPr>
        <p:spPr>
          <a:xfrm>
            <a:off x="13948911" y="5915564"/>
            <a:ext cx="3881886" cy="2782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GB" sz="3000" dirty="0" err="1">
                <a:cs typeface="Calibri"/>
              </a:rPr>
              <a:t>Streamlit</a:t>
            </a:r>
            <a:r>
              <a:rPr lang="en-GB" sz="3000" dirty="0">
                <a:cs typeface="Calibri"/>
              </a:rPr>
              <a:t> based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1861047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sp>
        <p:nvSpPr>
          <p:cNvPr id="7" name="AutoShape 7"/>
          <p:cNvSpPr/>
          <p:nvPr/>
        </p:nvSpPr>
        <p:spPr>
          <a:xfrm rot="5400000">
            <a:off x="3802307" y="3714777"/>
            <a:ext cx="2095445" cy="0"/>
          </a:xfrm>
          <a:prstGeom prst="line">
            <a:avLst/>
          </a:prstGeom>
          <a:ln w="47625" cap="flat">
            <a:solidFill>
              <a:srgbClr val="CD004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5400000">
            <a:off x="11220477" y="3752823"/>
            <a:ext cx="2095445" cy="0"/>
          </a:xfrm>
          <a:prstGeom prst="line">
            <a:avLst/>
          </a:prstGeom>
          <a:ln w="47625" cap="flat">
            <a:solidFill>
              <a:srgbClr val="CD004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1547747" y="5295900"/>
            <a:ext cx="16068440" cy="0"/>
          </a:xfrm>
          <a:prstGeom prst="line">
            <a:avLst/>
          </a:prstGeom>
          <a:ln w="47625" cap="flat">
            <a:solidFill>
              <a:srgbClr val="01949A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2362200" y="0"/>
            <a:ext cx="12813345" cy="2946011"/>
            <a:chOff x="-154469" y="0"/>
            <a:chExt cx="17084460" cy="3928015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54469" y="1425952"/>
              <a:ext cx="17084460" cy="1043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MVP? Most Valuable Papers.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03108" y="2874453"/>
            <a:ext cx="4637058" cy="1556185"/>
            <a:chOff x="0" y="0"/>
            <a:chExt cx="6182743" cy="2074913"/>
          </a:xfrm>
        </p:grpSpPr>
        <p:sp>
          <p:nvSpPr>
            <p:cNvPr id="15" name="TextBox 15"/>
            <p:cNvSpPr txBox="1"/>
            <p:nvPr/>
          </p:nvSpPr>
          <p:spPr>
            <a:xfrm>
              <a:off x="368966" y="0"/>
              <a:ext cx="5444812" cy="2801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42"/>
                </a:lnSpc>
              </a:pPr>
              <a:endParaRPr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581421"/>
              <a:ext cx="6182743" cy="7184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75"/>
                </a:lnSpc>
              </a:pPr>
              <a:r>
                <a:rPr lang="en-US" sz="3200" dirty="0">
                  <a:solidFill>
                    <a:srgbClr val="01949A"/>
                  </a:solidFill>
                  <a:latin typeface="Raleway" pitchFamily="2" charset="77"/>
                </a:rPr>
                <a:t>Abstract</a:t>
              </a:r>
              <a:endParaRPr lang="en-US" sz="4000" dirty="0">
                <a:solidFill>
                  <a:srgbClr val="01949A"/>
                </a:solidFill>
                <a:latin typeface="Raleway" pitchFamily="2" charset="77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68965" y="1788659"/>
              <a:ext cx="5444813" cy="2862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1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4850030" y="2156637"/>
            <a:ext cx="7450221" cy="2789963"/>
            <a:chOff x="-2333288" y="-9525"/>
            <a:chExt cx="9933626" cy="3719950"/>
          </a:xfrm>
        </p:grpSpPr>
        <p:sp>
          <p:nvSpPr>
            <p:cNvPr id="19" name="TextBox 19"/>
            <p:cNvSpPr txBox="1"/>
            <p:nvPr/>
          </p:nvSpPr>
          <p:spPr>
            <a:xfrm>
              <a:off x="368966" y="-9525"/>
              <a:ext cx="5444812" cy="4266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1"/>
                </a:lnSpc>
              </a:pPr>
              <a:endParaRPr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-2333288" y="1534559"/>
              <a:ext cx="9933626" cy="70275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475"/>
                </a:lnSpc>
              </a:pPr>
              <a:r>
                <a:rPr lang="en-US" sz="3200" dirty="0">
                  <a:solidFill>
                    <a:srgbClr val="01949A"/>
                  </a:solidFill>
                  <a:latin typeface="Raleway" pitchFamily="2" charset="77"/>
                </a:rPr>
                <a:t>Response To Reviewer Comments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68965" y="3424171"/>
              <a:ext cx="5444813" cy="2862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1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2216078" y="2770268"/>
            <a:ext cx="5475499" cy="2118160"/>
            <a:chOff x="100520" y="0"/>
            <a:chExt cx="7300665" cy="2824213"/>
          </a:xfrm>
        </p:grpSpPr>
        <p:sp>
          <p:nvSpPr>
            <p:cNvPr id="23" name="TextBox 23"/>
            <p:cNvSpPr txBox="1"/>
            <p:nvPr/>
          </p:nvSpPr>
          <p:spPr>
            <a:xfrm>
              <a:off x="435680" y="0"/>
              <a:ext cx="6429306" cy="2801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42"/>
                </a:lnSpc>
              </a:pPr>
              <a:endParaRPr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0520" y="699765"/>
              <a:ext cx="7300665" cy="7184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75"/>
                </a:lnSpc>
              </a:pPr>
              <a:r>
                <a:rPr lang="en-US" sz="3200" dirty="0">
                  <a:solidFill>
                    <a:srgbClr val="01949A"/>
                  </a:solidFill>
                  <a:latin typeface="Raleway" pitchFamily="2" charset="77"/>
                </a:rPr>
                <a:t>Research/Journal Paper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435679" y="2537959"/>
              <a:ext cx="6429307" cy="2862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19"/>
                </a:lnSpc>
              </a:pPr>
              <a:endParaRPr/>
            </a:p>
          </p:txBody>
        </p:sp>
      </p:grpSp>
      <p:sp>
        <p:nvSpPr>
          <p:cNvPr id="26" name="AutoShape 26"/>
          <p:cNvSpPr/>
          <p:nvPr/>
        </p:nvSpPr>
        <p:spPr>
          <a:xfrm>
            <a:off x="6951153" y="8029689"/>
            <a:ext cx="2630814" cy="0"/>
          </a:xfrm>
          <a:prstGeom prst="line">
            <a:avLst/>
          </a:prstGeom>
          <a:ln w="47625" cap="flat">
            <a:solidFill>
              <a:srgbClr val="01949A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BFED04D-8D8E-025E-153F-087723678465}"/>
              </a:ext>
            </a:extLst>
          </p:cNvPr>
          <p:cNvGrpSpPr/>
          <p:nvPr/>
        </p:nvGrpSpPr>
        <p:grpSpPr>
          <a:xfrm>
            <a:off x="13089574" y="7151020"/>
            <a:ext cx="1624258" cy="1676400"/>
            <a:chOff x="10516430" y="7111788"/>
            <a:chExt cx="1624258" cy="1676400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21AF0E4C-1EEE-20BC-BF23-28D27E7211F5}"/>
                </a:ext>
              </a:extLst>
            </p:cNvPr>
            <p:cNvSpPr/>
            <p:nvPr/>
          </p:nvSpPr>
          <p:spPr>
            <a:xfrm>
              <a:off x="10516430" y="7111788"/>
              <a:ext cx="1624258" cy="16764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D14B589-0447-7FDE-1A77-7FDAB8383CC9}"/>
                </a:ext>
              </a:extLst>
            </p:cNvPr>
            <p:cNvSpPr txBox="1"/>
            <p:nvPr/>
          </p:nvSpPr>
          <p:spPr>
            <a:xfrm>
              <a:off x="10807669" y="7562338"/>
              <a:ext cx="1043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1949A"/>
                  </a:solidFill>
                  <a:latin typeface="Raleway" pitchFamily="2" charset="77"/>
                </a:rPr>
                <a:t>Max. Traffic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20BBF6E-4548-E1A6-1E02-AE01FDF21B66}"/>
              </a:ext>
            </a:extLst>
          </p:cNvPr>
          <p:cNvGrpSpPr/>
          <p:nvPr/>
        </p:nvGrpSpPr>
        <p:grpSpPr>
          <a:xfrm>
            <a:off x="15115216" y="7099310"/>
            <a:ext cx="1624258" cy="1676400"/>
            <a:chOff x="15229143" y="7174958"/>
            <a:chExt cx="1624258" cy="1676400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2CD7AE1-A1F0-A907-999B-5093D2891F7F}"/>
                </a:ext>
              </a:extLst>
            </p:cNvPr>
            <p:cNvSpPr/>
            <p:nvPr/>
          </p:nvSpPr>
          <p:spPr>
            <a:xfrm>
              <a:off x="15229143" y="7174958"/>
              <a:ext cx="1624258" cy="16764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11E3EA8-BAC8-E8CD-98BB-9479BDEB8635}"/>
                </a:ext>
              </a:extLst>
            </p:cNvPr>
            <p:cNvSpPr txBox="1"/>
            <p:nvPr/>
          </p:nvSpPr>
          <p:spPr>
            <a:xfrm>
              <a:off x="15374762" y="7625508"/>
              <a:ext cx="13330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1949A"/>
                  </a:solidFill>
                  <a:latin typeface="Raleway" pitchFamily="2" charset="77"/>
                </a:rPr>
                <a:t>Max. Revenue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70DC0E7-1061-EC0C-6BC2-29513083B327}"/>
              </a:ext>
            </a:extLst>
          </p:cNvPr>
          <p:cNvGrpSpPr/>
          <p:nvPr/>
        </p:nvGrpSpPr>
        <p:grpSpPr>
          <a:xfrm>
            <a:off x="10394989" y="6658230"/>
            <a:ext cx="990600" cy="3172408"/>
            <a:chOff x="13132652" y="6443485"/>
            <a:chExt cx="990600" cy="3172408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38EAC-D927-F906-1043-715A04CF5A25}"/>
                </a:ext>
              </a:extLst>
            </p:cNvPr>
            <p:cNvSpPr/>
            <p:nvPr/>
          </p:nvSpPr>
          <p:spPr>
            <a:xfrm>
              <a:off x="13132652" y="6443485"/>
              <a:ext cx="990600" cy="3172408"/>
            </a:xfrm>
            <a:prstGeom prst="rect">
              <a:avLst/>
            </a:prstGeom>
            <a:solidFill>
              <a:schemeClr val="bg1"/>
            </a:solidFill>
            <a:ln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990600"/>
                        <a:gd name="connsiteY0" fmla="*/ 0 h 3172408"/>
                        <a:gd name="connsiteX1" fmla="*/ 495300 w 990600"/>
                        <a:gd name="connsiteY1" fmla="*/ 0 h 3172408"/>
                        <a:gd name="connsiteX2" fmla="*/ 990600 w 990600"/>
                        <a:gd name="connsiteY2" fmla="*/ 0 h 3172408"/>
                        <a:gd name="connsiteX3" fmla="*/ 990600 w 990600"/>
                        <a:gd name="connsiteY3" fmla="*/ 433562 h 3172408"/>
                        <a:gd name="connsiteX4" fmla="*/ 990600 w 990600"/>
                        <a:gd name="connsiteY4" fmla="*/ 1025745 h 3172408"/>
                        <a:gd name="connsiteX5" fmla="*/ 990600 w 990600"/>
                        <a:gd name="connsiteY5" fmla="*/ 1554480 h 3172408"/>
                        <a:gd name="connsiteX6" fmla="*/ 990600 w 990600"/>
                        <a:gd name="connsiteY6" fmla="*/ 2019766 h 3172408"/>
                        <a:gd name="connsiteX7" fmla="*/ 990600 w 990600"/>
                        <a:gd name="connsiteY7" fmla="*/ 2548501 h 3172408"/>
                        <a:gd name="connsiteX8" fmla="*/ 990600 w 990600"/>
                        <a:gd name="connsiteY8" fmla="*/ 3172408 h 3172408"/>
                        <a:gd name="connsiteX9" fmla="*/ 525018 w 990600"/>
                        <a:gd name="connsiteY9" fmla="*/ 3172408 h 3172408"/>
                        <a:gd name="connsiteX10" fmla="*/ 0 w 990600"/>
                        <a:gd name="connsiteY10" fmla="*/ 3172408 h 3172408"/>
                        <a:gd name="connsiteX11" fmla="*/ 0 w 990600"/>
                        <a:gd name="connsiteY11" fmla="*/ 2707121 h 3172408"/>
                        <a:gd name="connsiteX12" fmla="*/ 0 w 990600"/>
                        <a:gd name="connsiteY12" fmla="*/ 2210111 h 3172408"/>
                        <a:gd name="connsiteX13" fmla="*/ 0 w 990600"/>
                        <a:gd name="connsiteY13" fmla="*/ 1617928 h 3172408"/>
                        <a:gd name="connsiteX14" fmla="*/ 0 w 990600"/>
                        <a:gd name="connsiteY14" fmla="*/ 1089193 h 3172408"/>
                        <a:gd name="connsiteX15" fmla="*/ 0 w 990600"/>
                        <a:gd name="connsiteY15" fmla="*/ 528735 h 3172408"/>
                        <a:gd name="connsiteX16" fmla="*/ 0 w 990600"/>
                        <a:gd name="connsiteY16" fmla="*/ 0 h 31724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990600" h="3172408" fill="none" extrusionOk="0">
                          <a:moveTo>
                            <a:pt x="0" y="0"/>
                          </a:moveTo>
                          <a:cubicBezTo>
                            <a:pt x="216461" y="-16796"/>
                            <a:pt x="367372" y="44961"/>
                            <a:pt x="495300" y="0"/>
                          </a:cubicBezTo>
                          <a:cubicBezTo>
                            <a:pt x="623228" y="-44961"/>
                            <a:pt x="760443" y="38904"/>
                            <a:pt x="990600" y="0"/>
                          </a:cubicBezTo>
                          <a:cubicBezTo>
                            <a:pt x="996857" y="208339"/>
                            <a:pt x="978275" y="335172"/>
                            <a:pt x="990600" y="433562"/>
                          </a:cubicBezTo>
                          <a:cubicBezTo>
                            <a:pt x="1002925" y="531952"/>
                            <a:pt x="943138" y="831596"/>
                            <a:pt x="990600" y="1025745"/>
                          </a:cubicBezTo>
                          <a:cubicBezTo>
                            <a:pt x="1038062" y="1219894"/>
                            <a:pt x="982872" y="1316057"/>
                            <a:pt x="990600" y="1554480"/>
                          </a:cubicBezTo>
                          <a:cubicBezTo>
                            <a:pt x="998328" y="1792903"/>
                            <a:pt x="939333" y="1895558"/>
                            <a:pt x="990600" y="2019766"/>
                          </a:cubicBezTo>
                          <a:cubicBezTo>
                            <a:pt x="1041867" y="2143974"/>
                            <a:pt x="951191" y="2416401"/>
                            <a:pt x="990600" y="2548501"/>
                          </a:cubicBezTo>
                          <a:cubicBezTo>
                            <a:pt x="1030009" y="2680601"/>
                            <a:pt x="927888" y="2869501"/>
                            <a:pt x="990600" y="3172408"/>
                          </a:cubicBezTo>
                          <a:cubicBezTo>
                            <a:pt x="865181" y="3212804"/>
                            <a:pt x="629366" y="3155329"/>
                            <a:pt x="525018" y="3172408"/>
                          </a:cubicBezTo>
                          <a:cubicBezTo>
                            <a:pt x="420670" y="3189487"/>
                            <a:pt x="250682" y="3144849"/>
                            <a:pt x="0" y="3172408"/>
                          </a:cubicBezTo>
                          <a:cubicBezTo>
                            <a:pt x="-22277" y="3007950"/>
                            <a:pt x="10868" y="2802776"/>
                            <a:pt x="0" y="2707121"/>
                          </a:cubicBezTo>
                          <a:cubicBezTo>
                            <a:pt x="-10868" y="2611466"/>
                            <a:pt x="36262" y="2417096"/>
                            <a:pt x="0" y="2210111"/>
                          </a:cubicBezTo>
                          <a:cubicBezTo>
                            <a:pt x="-36262" y="2003126"/>
                            <a:pt x="41109" y="1738326"/>
                            <a:pt x="0" y="1617928"/>
                          </a:cubicBezTo>
                          <a:cubicBezTo>
                            <a:pt x="-41109" y="1497530"/>
                            <a:pt x="45050" y="1315392"/>
                            <a:pt x="0" y="1089193"/>
                          </a:cubicBezTo>
                          <a:cubicBezTo>
                            <a:pt x="-45050" y="862995"/>
                            <a:pt x="63243" y="791910"/>
                            <a:pt x="0" y="528735"/>
                          </a:cubicBezTo>
                          <a:cubicBezTo>
                            <a:pt x="-63243" y="265560"/>
                            <a:pt x="16474" y="224385"/>
                            <a:pt x="0" y="0"/>
                          </a:cubicBezTo>
                          <a:close/>
                        </a:path>
                        <a:path w="990600" h="3172408" stroke="0" extrusionOk="0">
                          <a:moveTo>
                            <a:pt x="0" y="0"/>
                          </a:moveTo>
                          <a:cubicBezTo>
                            <a:pt x="180418" y="-29252"/>
                            <a:pt x="322539" y="21792"/>
                            <a:pt x="485394" y="0"/>
                          </a:cubicBezTo>
                          <a:cubicBezTo>
                            <a:pt x="648249" y="-21792"/>
                            <a:pt x="746767" y="19096"/>
                            <a:pt x="990600" y="0"/>
                          </a:cubicBezTo>
                          <a:cubicBezTo>
                            <a:pt x="1015318" y="150602"/>
                            <a:pt x="972377" y="418677"/>
                            <a:pt x="990600" y="592183"/>
                          </a:cubicBezTo>
                          <a:cubicBezTo>
                            <a:pt x="1008823" y="765689"/>
                            <a:pt x="936824" y="908712"/>
                            <a:pt x="990600" y="1120917"/>
                          </a:cubicBezTo>
                          <a:cubicBezTo>
                            <a:pt x="1044376" y="1333122"/>
                            <a:pt x="965301" y="1377770"/>
                            <a:pt x="990600" y="1586204"/>
                          </a:cubicBezTo>
                          <a:cubicBezTo>
                            <a:pt x="1015899" y="1794638"/>
                            <a:pt x="963905" y="1889884"/>
                            <a:pt x="990600" y="2051491"/>
                          </a:cubicBezTo>
                          <a:cubicBezTo>
                            <a:pt x="1017295" y="2213098"/>
                            <a:pt x="967661" y="2453172"/>
                            <a:pt x="990600" y="2580225"/>
                          </a:cubicBezTo>
                          <a:cubicBezTo>
                            <a:pt x="1013539" y="2707278"/>
                            <a:pt x="944059" y="2912773"/>
                            <a:pt x="990600" y="3172408"/>
                          </a:cubicBezTo>
                          <a:cubicBezTo>
                            <a:pt x="846509" y="3200766"/>
                            <a:pt x="660872" y="3156284"/>
                            <a:pt x="515112" y="3172408"/>
                          </a:cubicBezTo>
                          <a:cubicBezTo>
                            <a:pt x="369352" y="3188532"/>
                            <a:pt x="146727" y="3125756"/>
                            <a:pt x="0" y="3172408"/>
                          </a:cubicBezTo>
                          <a:cubicBezTo>
                            <a:pt x="-48777" y="2967897"/>
                            <a:pt x="1777" y="2799164"/>
                            <a:pt x="0" y="2643673"/>
                          </a:cubicBezTo>
                          <a:cubicBezTo>
                            <a:pt x="-1777" y="2488182"/>
                            <a:pt x="27168" y="2221376"/>
                            <a:pt x="0" y="2083215"/>
                          </a:cubicBezTo>
                          <a:cubicBezTo>
                            <a:pt x="-27168" y="1945054"/>
                            <a:pt x="43827" y="1760865"/>
                            <a:pt x="0" y="1586204"/>
                          </a:cubicBezTo>
                          <a:cubicBezTo>
                            <a:pt x="-43827" y="1411543"/>
                            <a:pt x="38748" y="1227007"/>
                            <a:pt x="0" y="994021"/>
                          </a:cubicBezTo>
                          <a:cubicBezTo>
                            <a:pt x="-38748" y="761035"/>
                            <a:pt x="85089" y="214195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 descr="A red flag with yellow stars&#10;&#10;Description automatically generated with medium confidence">
              <a:extLst>
                <a:ext uri="{FF2B5EF4-FFF2-40B4-BE49-F238E27FC236}">
                  <a16:creationId xmlns:a16="http://schemas.microsoft.com/office/drawing/2014/main" id="{4105D43D-DCE5-5502-B13B-591D51F1DA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39319" y="6847892"/>
              <a:ext cx="614992" cy="420143"/>
            </a:xfrm>
            <a:prstGeom prst="rect">
              <a:avLst/>
            </a:prstGeom>
          </p:spPr>
        </p:pic>
        <p:pic>
          <p:nvPicPr>
            <p:cNvPr id="39" name="Picture 38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7D33EAD8-D8B9-8769-AE54-E72EFAC115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39319" y="7496138"/>
              <a:ext cx="614992" cy="420143"/>
            </a:xfrm>
            <a:prstGeom prst="rect">
              <a:avLst/>
            </a:prstGeom>
          </p:spPr>
        </p:pic>
        <p:pic>
          <p:nvPicPr>
            <p:cNvPr id="41" name="Picture 40" descr="Icon&#10;&#10;Description automatically generated">
              <a:extLst>
                <a:ext uri="{FF2B5EF4-FFF2-40B4-BE49-F238E27FC236}">
                  <a16:creationId xmlns:a16="http://schemas.microsoft.com/office/drawing/2014/main" id="{50077485-D4E6-6F93-A716-CC541A6A5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58369" y="8155919"/>
              <a:ext cx="614992" cy="420143"/>
            </a:xfrm>
            <a:prstGeom prst="rect">
              <a:avLst/>
            </a:prstGeom>
          </p:spPr>
        </p:pic>
        <p:pic>
          <p:nvPicPr>
            <p:cNvPr id="43" name="Picture 42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8CC5E19B-7019-ADC7-3732-463E299F5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86945" y="8851358"/>
              <a:ext cx="595942" cy="420143"/>
            </a:xfrm>
            <a:prstGeom prst="rect">
              <a:avLst/>
            </a:prstGeom>
          </p:spPr>
        </p:pic>
      </p:grpSp>
      <p:sp>
        <p:nvSpPr>
          <p:cNvPr id="50" name="Right Brace 49">
            <a:extLst>
              <a:ext uri="{FF2B5EF4-FFF2-40B4-BE49-F238E27FC236}">
                <a16:creationId xmlns:a16="http://schemas.microsoft.com/office/drawing/2014/main" id="{3E0D3A74-7FCE-2B34-5887-20089184A7A9}"/>
              </a:ext>
            </a:extLst>
          </p:cNvPr>
          <p:cNvSpPr/>
          <p:nvPr/>
        </p:nvSpPr>
        <p:spPr>
          <a:xfrm>
            <a:off x="11870577" y="7220593"/>
            <a:ext cx="859348" cy="2000375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6E69B656-9A24-F9DF-00C8-AA68F320A1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453" y="7158815"/>
            <a:ext cx="3951496" cy="2123929"/>
          </a:xfrm>
          <a:prstGeom prst="rect">
            <a:avLst/>
          </a:prstGeom>
        </p:spPr>
      </p:pic>
      <p:pic>
        <p:nvPicPr>
          <p:cNvPr id="56" name="Graphic 55" descr="Bar graph with upward trend with solid fill">
            <a:extLst>
              <a:ext uri="{FF2B5EF4-FFF2-40B4-BE49-F238E27FC236}">
                <a16:creationId xmlns:a16="http://schemas.microsoft.com/office/drawing/2014/main" id="{8413C823-244F-9552-84A7-D49CDFFECB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503417" y="8359833"/>
            <a:ext cx="914400" cy="914400"/>
          </a:xfrm>
          <a:prstGeom prst="rect">
            <a:avLst/>
          </a:prstGeom>
        </p:spPr>
      </p:pic>
      <p:pic>
        <p:nvPicPr>
          <p:cNvPr id="58" name="Graphic 57" descr="Traffic light with solid fill">
            <a:extLst>
              <a:ext uri="{FF2B5EF4-FFF2-40B4-BE49-F238E27FC236}">
                <a16:creationId xmlns:a16="http://schemas.microsoft.com/office/drawing/2014/main" id="{19D279A4-2202-EFCD-F331-B11EB6A1C3F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3456504" y="8359833"/>
            <a:ext cx="9144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671812" y="262497"/>
            <a:ext cx="15863587" cy="1189506"/>
            <a:chOff x="-154469" y="0"/>
            <a:chExt cx="17084460" cy="3928015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54469" y="1425953"/>
              <a:ext cx="17084460" cy="2404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120"/>
                </a:lnSpc>
              </a:pPr>
              <a:r>
                <a:rPr lang="en-US" sz="4800" dirty="0">
                  <a:solidFill>
                    <a:srgbClr val="CD0046"/>
                  </a:solidFill>
                  <a:latin typeface="Raleway Heavy Italics"/>
                </a:rPr>
                <a:t>Document Classification will lead to two prong benefits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7B28A20B-F2A7-5D30-85A9-48B26E488E4C}"/>
              </a:ext>
            </a:extLst>
          </p:cNvPr>
          <p:cNvGrpSpPr/>
          <p:nvPr/>
        </p:nvGrpSpPr>
        <p:grpSpPr>
          <a:xfrm>
            <a:off x="4495800" y="4152909"/>
            <a:ext cx="9714861" cy="4188446"/>
            <a:chOff x="2143444" y="2140593"/>
            <a:chExt cx="7553508" cy="3256604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59EB474D-B30D-4716-8147-46E0903574C2}"/>
                </a:ext>
              </a:extLst>
            </p:cNvPr>
            <p:cNvGrpSpPr/>
            <p:nvPr/>
          </p:nvGrpSpPr>
          <p:grpSpPr>
            <a:xfrm>
              <a:off x="2307393" y="2361231"/>
              <a:ext cx="7234078" cy="2833426"/>
              <a:chOff x="4142840" y="2686283"/>
              <a:chExt cx="4183031" cy="1638400"/>
            </a:xfrm>
          </p:grpSpPr>
          <p:sp>
            <p:nvSpPr>
              <p:cNvPr id="89" name="Arc 88">
                <a:extLst>
                  <a:ext uri="{FF2B5EF4-FFF2-40B4-BE49-F238E27FC236}">
                    <a16:creationId xmlns:a16="http://schemas.microsoft.com/office/drawing/2014/main" id="{DDEA4EA6-891C-2FFB-D4BA-A4F869A17D29}"/>
                  </a:ext>
                </a:extLst>
              </p:cNvPr>
              <p:cNvSpPr/>
              <p:nvPr/>
            </p:nvSpPr>
            <p:spPr>
              <a:xfrm>
                <a:off x="6875655" y="2839251"/>
                <a:ext cx="1450216" cy="1485432"/>
              </a:xfrm>
              <a:prstGeom prst="arc">
                <a:avLst>
                  <a:gd name="adj1" fmla="val 15441947"/>
                  <a:gd name="adj2" fmla="val 7364659"/>
                </a:avLst>
              </a:prstGeom>
              <a:noFill/>
              <a:ln w="190500" cap="rnd" cmpd="sng" algn="ctr">
                <a:solidFill>
                  <a:srgbClr val="00949A"/>
                </a:solidFill>
                <a:prstDash val="solid"/>
                <a:headEnd type="triangle"/>
                <a:tailEnd type="none" w="lg" len="lg"/>
              </a:ln>
              <a:effectLst/>
            </p:spPr>
            <p:txBody>
              <a:bodyPr rtlCol="0" anchor="ctr"/>
              <a:lstStyle/>
              <a:p>
                <a:pPr algn="ctr" defTabSz="1371600">
                  <a:defRPr/>
                </a:pPr>
                <a:endParaRPr lang="en-US" sz="3000" kern="0" dirty="0">
                  <a:solidFill>
                    <a:srgbClr val="FFFFFF"/>
                  </a:solidFill>
                  <a:cs typeface="Arial" charset="0"/>
                </a:endParaRPr>
              </a:p>
            </p:txBody>
          </p:sp>
          <p:sp>
            <p:nvSpPr>
              <p:cNvPr id="90" name="Arc 89">
                <a:extLst>
                  <a:ext uri="{FF2B5EF4-FFF2-40B4-BE49-F238E27FC236}">
                    <a16:creationId xmlns:a16="http://schemas.microsoft.com/office/drawing/2014/main" id="{8D8763F5-751B-B35F-5FD1-043EE8C92CB4}"/>
                  </a:ext>
                </a:extLst>
              </p:cNvPr>
              <p:cNvSpPr/>
              <p:nvPr/>
            </p:nvSpPr>
            <p:spPr>
              <a:xfrm>
                <a:off x="4142840" y="2686283"/>
                <a:ext cx="1450217" cy="1485433"/>
              </a:xfrm>
              <a:prstGeom prst="arc">
                <a:avLst>
                  <a:gd name="adj1" fmla="val 4354782"/>
                  <a:gd name="adj2" fmla="val 18002675"/>
                </a:avLst>
              </a:prstGeom>
              <a:noFill/>
              <a:ln w="190500" cap="rnd" cmpd="sng" algn="ctr">
                <a:solidFill>
                  <a:srgbClr val="CC0046"/>
                </a:solidFill>
                <a:prstDash val="solid"/>
                <a:headEnd type="triangle"/>
                <a:tailEnd type="none" w="lg" len="lg"/>
              </a:ln>
              <a:effectLst/>
            </p:spPr>
            <p:txBody>
              <a:bodyPr rtlCol="0" anchor="ctr"/>
              <a:lstStyle/>
              <a:p>
                <a:pPr algn="ctr" defTabSz="1371600">
                  <a:defRPr/>
                </a:pPr>
                <a:endParaRPr lang="en-US" sz="3000" kern="0">
                  <a:solidFill>
                    <a:srgbClr val="FFFFFF"/>
                  </a:solidFill>
                  <a:cs typeface="Arial" charset="0"/>
                </a:endParaRPr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37B4F2AA-492F-3334-8C23-F6EB5AE29726}"/>
                  </a:ext>
                </a:extLst>
              </p:cNvPr>
              <p:cNvCxnSpPr>
                <a:cxnSpLocks/>
                <a:stCxn id="89" idx="2"/>
              </p:cNvCxnSpPr>
              <p:nvPr/>
            </p:nvCxnSpPr>
            <p:spPr>
              <a:xfrm flipH="1" flipV="1">
                <a:off x="6067648" y="3316134"/>
                <a:ext cx="1134245" cy="886082"/>
              </a:xfrm>
              <a:prstGeom prst="line">
                <a:avLst/>
              </a:prstGeom>
              <a:noFill/>
              <a:ln w="190500" cap="rnd" cmpd="sng" algn="ctr">
                <a:solidFill>
                  <a:srgbClr val="00949A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5F4FC1A3-3636-B252-71A5-BC58DB9F2F79}"/>
                  </a:ext>
                </a:extLst>
              </p:cNvPr>
              <p:cNvCxnSpPr>
                <a:cxnSpLocks/>
                <a:stCxn id="90" idx="2"/>
              </p:cNvCxnSpPr>
              <p:nvPr/>
            </p:nvCxnSpPr>
            <p:spPr>
              <a:xfrm>
                <a:off x="5237537" y="2790003"/>
                <a:ext cx="1173555" cy="867990"/>
              </a:xfrm>
              <a:prstGeom prst="line">
                <a:avLst/>
              </a:prstGeom>
              <a:noFill/>
              <a:ln w="190500" cap="rnd" cmpd="sng" algn="ctr">
                <a:solidFill>
                  <a:srgbClr val="CC0046"/>
                </a:solidFill>
                <a:prstDash val="solid"/>
                <a:tailEnd type="none"/>
              </a:ln>
              <a:effectLst/>
            </p:spPr>
          </p:cxn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831053EA-7C93-4FD5-6F1F-245DCBE1F553}"/>
                  </a:ext>
                </a:extLst>
              </p:cNvPr>
              <p:cNvSpPr/>
              <p:nvPr/>
            </p:nvSpPr>
            <p:spPr>
              <a:xfrm>
                <a:off x="5578600" y="2796537"/>
                <a:ext cx="1234936" cy="1264924"/>
              </a:xfrm>
              <a:prstGeom prst="ellipse">
                <a:avLst/>
              </a:prstGeom>
              <a:gradFill>
                <a:gsLst>
                  <a:gs pos="0">
                    <a:srgbClr val="2E2E38"/>
                  </a:gs>
                  <a:gs pos="100000">
                    <a:srgbClr val="2E2E38">
                      <a:lumMod val="60000"/>
                      <a:lumOff val="40000"/>
                    </a:srgbClr>
                  </a:gs>
                </a:gsLst>
                <a:lin ang="27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rtlCol="0" anchor="t" anchorCtr="0"/>
              <a:lstStyle/>
              <a:p>
                <a:pPr algn="ctr" defTabSz="1371600">
                  <a:defRPr/>
                </a:pPr>
                <a:endParaRPr lang="en-US" sz="2100" kern="0">
                  <a:solidFill>
                    <a:srgbClr val="FFFFFF"/>
                  </a:solidFill>
                  <a:cs typeface="Arial" charset="0"/>
                </a:endParaRPr>
              </a:p>
            </p:txBody>
          </p:sp>
          <p:sp>
            <p:nvSpPr>
              <p:cNvPr id="94" name="Freeform 5">
                <a:extLst>
                  <a:ext uri="{FF2B5EF4-FFF2-40B4-BE49-F238E27FC236}">
                    <a16:creationId xmlns:a16="http://schemas.microsoft.com/office/drawing/2014/main" id="{48D5F2E5-C88E-B347-F622-C52473F01A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6066" y="2709523"/>
                <a:ext cx="701734" cy="720179"/>
              </a:xfrm>
              <a:custGeom>
                <a:avLst/>
                <a:gdLst>
                  <a:gd name="T0" fmla="*/ 0 w 2006"/>
                  <a:gd name="T1" fmla="*/ 0 h 2006"/>
                  <a:gd name="T2" fmla="*/ 2006 w 2006"/>
                  <a:gd name="T3" fmla="*/ 2006 h 2006"/>
                  <a:gd name="T4" fmla="*/ 1465 w 2006"/>
                  <a:gd name="T5" fmla="*/ 2006 h 2006"/>
                  <a:gd name="T6" fmla="*/ 0 w 2006"/>
                  <a:gd name="T7" fmla="*/ 541 h 2006"/>
                  <a:gd name="T8" fmla="*/ 0 w 2006"/>
                  <a:gd name="T9" fmla="*/ 0 h 20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6" h="2006">
                    <a:moveTo>
                      <a:pt x="0" y="0"/>
                    </a:moveTo>
                    <a:cubicBezTo>
                      <a:pt x="1108" y="0"/>
                      <a:pt x="2006" y="898"/>
                      <a:pt x="2006" y="2006"/>
                    </a:cubicBezTo>
                    <a:lnTo>
                      <a:pt x="1465" y="2006"/>
                    </a:lnTo>
                    <a:cubicBezTo>
                      <a:pt x="1465" y="1197"/>
                      <a:pt x="809" y="541"/>
                      <a:pt x="0" y="541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2E2E38">
                      <a:lumMod val="20000"/>
                      <a:lumOff val="80000"/>
                    </a:srgbClr>
                  </a:gs>
                  <a:gs pos="100000">
                    <a:srgbClr val="FFFFFF">
                      <a:lumMod val="95000"/>
                    </a:srgbClr>
                  </a:gs>
                </a:gsLst>
                <a:lin ang="2700000" scaled="0"/>
              </a:gradFill>
              <a:ln w="3810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pPr defTabSz="1371600">
                  <a:defRPr/>
                </a:pPr>
                <a:endParaRPr lang="en-US" sz="3000" kern="0">
                  <a:solidFill>
                    <a:srgbClr val="FFFFFF"/>
                  </a:solidFill>
                  <a:cs typeface="Arial" charset="0"/>
                </a:endParaRPr>
              </a:p>
            </p:txBody>
          </p:sp>
          <p:sp>
            <p:nvSpPr>
              <p:cNvPr id="95" name="Freeform 11">
                <a:extLst>
                  <a:ext uri="{FF2B5EF4-FFF2-40B4-BE49-F238E27FC236}">
                    <a16:creationId xmlns:a16="http://schemas.microsoft.com/office/drawing/2014/main" id="{06843BA5-FD52-015D-DD14-E30CA3434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4332" y="2709523"/>
                <a:ext cx="701734" cy="720179"/>
              </a:xfrm>
              <a:custGeom>
                <a:avLst/>
                <a:gdLst>
                  <a:gd name="T0" fmla="*/ 0 w 2006"/>
                  <a:gd name="T1" fmla="*/ 2006 h 2006"/>
                  <a:gd name="T2" fmla="*/ 2006 w 2006"/>
                  <a:gd name="T3" fmla="*/ 0 h 2006"/>
                  <a:gd name="T4" fmla="*/ 2006 w 2006"/>
                  <a:gd name="T5" fmla="*/ 541 h 2006"/>
                  <a:gd name="T6" fmla="*/ 542 w 2006"/>
                  <a:gd name="T7" fmla="*/ 2006 h 2006"/>
                  <a:gd name="T8" fmla="*/ 0 w 2006"/>
                  <a:gd name="T9" fmla="*/ 2006 h 20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6" h="2006">
                    <a:moveTo>
                      <a:pt x="0" y="2006"/>
                    </a:moveTo>
                    <a:cubicBezTo>
                      <a:pt x="0" y="898"/>
                      <a:pt x="898" y="0"/>
                      <a:pt x="2006" y="0"/>
                    </a:cubicBezTo>
                    <a:lnTo>
                      <a:pt x="2006" y="541"/>
                    </a:lnTo>
                    <a:cubicBezTo>
                      <a:pt x="1197" y="541"/>
                      <a:pt x="542" y="1197"/>
                      <a:pt x="542" y="2006"/>
                    </a:cubicBezTo>
                    <a:lnTo>
                      <a:pt x="0" y="2006"/>
                    </a:lnTo>
                    <a:close/>
                  </a:path>
                </a:pathLst>
              </a:custGeom>
              <a:solidFill>
                <a:srgbClr val="CC0046"/>
              </a:solidFill>
              <a:ln w="3810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pPr defTabSz="1371600">
                  <a:defRPr/>
                </a:pPr>
                <a:endParaRPr lang="en-US" sz="3000" kern="0">
                  <a:solidFill>
                    <a:srgbClr val="FFFFFF"/>
                  </a:solidFill>
                  <a:cs typeface="Arial" charset="0"/>
                </a:endParaRPr>
              </a:p>
            </p:txBody>
          </p:sp>
          <p:sp>
            <p:nvSpPr>
              <p:cNvPr id="96" name="Freeform 9">
                <a:extLst>
                  <a:ext uri="{FF2B5EF4-FFF2-40B4-BE49-F238E27FC236}">
                    <a16:creationId xmlns:a16="http://schemas.microsoft.com/office/drawing/2014/main" id="{DC977E50-2878-A702-10D5-43EE1A0CC9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4332" y="3429702"/>
                <a:ext cx="701734" cy="718775"/>
              </a:xfrm>
              <a:custGeom>
                <a:avLst/>
                <a:gdLst>
                  <a:gd name="T0" fmla="*/ 2006 w 2006"/>
                  <a:gd name="T1" fmla="*/ 2006 h 2006"/>
                  <a:gd name="T2" fmla="*/ 0 w 2006"/>
                  <a:gd name="T3" fmla="*/ 0 h 2006"/>
                  <a:gd name="T4" fmla="*/ 542 w 2006"/>
                  <a:gd name="T5" fmla="*/ 0 h 2006"/>
                  <a:gd name="T6" fmla="*/ 2006 w 2006"/>
                  <a:gd name="T7" fmla="*/ 1464 h 2006"/>
                  <a:gd name="T8" fmla="*/ 2006 w 2006"/>
                  <a:gd name="T9" fmla="*/ 2006 h 20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6" h="2006">
                    <a:moveTo>
                      <a:pt x="2006" y="2006"/>
                    </a:moveTo>
                    <a:cubicBezTo>
                      <a:pt x="898" y="2006"/>
                      <a:pt x="0" y="1108"/>
                      <a:pt x="0" y="0"/>
                    </a:cubicBezTo>
                    <a:lnTo>
                      <a:pt x="542" y="0"/>
                    </a:lnTo>
                    <a:cubicBezTo>
                      <a:pt x="542" y="808"/>
                      <a:pt x="1197" y="1464"/>
                      <a:pt x="2006" y="1464"/>
                    </a:cubicBezTo>
                    <a:lnTo>
                      <a:pt x="2006" y="2006"/>
                    </a:lnTo>
                    <a:close/>
                  </a:path>
                </a:pathLst>
              </a:custGeom>
              <a:gradFill>
                <a:gsLst>
                  <a:gs pos="0">
                    <a:srgbClr val="2E2E38">
                      <a:lumMod val="20000"/>
                      <a:lumOff val="80000"/>
                    </a:srgbClr>
                  </a:gs>
                  <a:gs pos="100000">
                    <a:srgbClr val="FFFFFF">
                      <a:lumMod val="95000"/>
                    </a:srgbClr>
                  </a:gs>
                </a:gsLst>
                <a:lin ang="2700000" scaled="0"/>
              </a:gradFill>
              <a:ln w="3810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pPr defTabSz="1371600">
                  <a:defRPr/>
                </a:pPr>
                <a:endParaRPr lang="en-US" sz="3000" kern="0">
                  <a:solidFill>
                    <a:srgbClr val="FFFFFF"/>
                  </a:solidFill>
                  <a:cs typeface="Arial" charset="0"/>
                </a:endParaRPr>
              </a:p>
            </p:txBody>
          </p:sp>
          <p:sp>
            <p:nvSpPr>
              <p:cNvPr id="97" name="Freeform 7">
                <a:extLst>
                  <a:ext uri="{FF2B5EF4-FFF2-40B4-BE49-F238E27FC236}">
                    <a16:creationId xmlns:a16="http://schemas.microsoft.com/office/drawing/2014/main" id="{768A62B0-D56C-E334-04B0-848CEA4728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6066" y="3429702"/>
                <a:ext cx="701734" cy="718775"/>
              </a:xfrm>
              <a:custGeom>
                <a:avLst/>
                <a:gdLst>
                  <a:gd name="T0" fmla="*/ 2006 w 2006"/>
                  <a:gd name="T1" fmla="*/ 0 h 2006"/>
                  <a:gd name="T2" fmla="*/ 0 w 2006"/>
                  <a:gd name="T3" fmla="*/ 2006 h 2006"/>
                  <a:gd name="T4" fmla="*/ 0 w 2006"/>
                  <a:gd name="T5" fmla="*/ 1464 h 2006"/>
                  <a:gd name="T6" fmla="*/ 1465 w 2006"/>
                  <a:gd name="T7" fmla="*/ 0 h 2006"/>
                  <a:gd name="T8" fmla="*/ 2006 w 2006"/>
                  <a:gd name="T9" fmla="*/ 0 h 20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6" h="2006">
                    <a:moveTo>
                      <a:pt x="2006" y="0"/>
                    </a:moveTo>
                    <a:cubicBezTo>
                      <a:pt x="2006" y="1108"/>
                      <a:pt x="1108" y="2006"/>
                      <a:pt x="0" y="2006"/>
                    </a:cubicBezTo>
                    <a:lnTo>
                      <a:pt x="0" y="1464"/>
                    </a:lnTo>
                    <a:cubicBezTo>
                      <a:pt x="809" y="1464"/>
                      <a:pt x="1465" y="808"/>
                      <a:pt x="1465" y="0"/>
                    </a:cubicBezTo>
                    <a:lnTo>
                      <a:pt x="2006" y="0"/>
                    </a:lnTo>
                    <a:close/>
                  </a:path>
                </a:pathLst>
              </a:custGeom>
              <a:solidFill>
                <a:srgbClr val="00949A"/>
              </a:solidFill>
              <a:ln w="3810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pPr defTabSz="1371600">
                  <a:defRPr/>
                </a:pPr>
                <a:endParaRPr lang="en-US" sz="3000" kern="0">
                  <a:solidFill>
                    <a:srgbClr val="FFFFFF"/>
                  </a:solidFill>
                  <a:cs typeface="Arial" charset="0"/>
                </a:endParaRPr>
              </a:p>
            </p:txBody>
          </p:sp>
        </p:grpSp>
        <p:pic>
          <p:nvPicPr>
            <p:cNvPr id="82" name="Graphic 81" descr="Folder Search with solid fill">
              <a:extLst>
                <a:ext uri="{FF2B5EF4-FFF2-40B4-BE49-F238E27FC236}">
                  <a16:creationId xmlns:a16="http://schemas.microsoft.com/office/drawing/2014/main" id="{FFD96F85-D7AB-5324-B824-6C80C1DFF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3328" y="3114305"/>
              <a:ext cx="1118789" cy="1118789"/>
            </a:xfrm>
            <a:prstGeom prst="rect">
              <a:avLst/>
            </a:prstGeom>
          </p:spPr>
        </p:pic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654B6FE-9512-7404-A362-5C884896EABD}"/>
                </a:ext>
              </a:extLst>
            </p:cNvPr>
            <p:cNvSpPr/>
            <p:nvPr/>
          </p:nvSpPr>
          <p:spPr>
            <a:xfrm>
              <a:off x="3615039" y="2140593"/>
              <a:ext cx="521657" cy="521657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rgbClr val="646464">
                  <a:lumMod val="8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1371600">
                <a:defRPr/>
              </a:pPr>
              <a:r>
                <a:rPr lang="en-US" sz="2700" b="1" kern="0" dirty="0"/>
                <a:t>1</a:t>
              </a:r>
              <a:endParaRPr lang="en-IN" sz="2700" b="1" kern="0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AE1430E5-36FB-7D58-29A9-193F93F1F331}"/>
                </a:ext>
              </a:extLst>
            </p:cNvPr>
            <p:cNvSpPr/>
            <p:nvPr/>
          </p:nvSpPr>
          <p:spPr>
            <a:xfrm>
              <a:off x="2143444" y="2853476"/>
              <a:ext cx="521657" cy="521657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rgbClr val="646464">
                  <a:lumMod val="8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1371600">
                <a:defRPr/>
              </a:pPr>
              <a:r>
                <a:rPr lang="en-US" sz="2700" b="1" kern="0" dirty="0"/>
                <a:t>2</a:t>
              </a:r>
              <a:endParaRPr lang="en-IN" sz="2700" b="1" kern="0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BA6592B-FC66-0CB6-7923-32039D414D6C}"/>
                </a:ext>
              </a:extLst>
            </p:cNvPr>
            <p:cNvSpPr/>
            <p:nvPr/>
          </p:nvSpPr>
          <p:spPr>
            <a:xfrm>
              <a:off x="2510687" y="4353883"/>
              <a:ext cx="521657" cy="521657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rgbClr val="646464">
                  <a:lumMod val="8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1371600">
                <a:defRPr/>
              </a:pPr>
              <a:r>
                <a:rPr lang="en-US" sz="2700" b="1" kern="0" dirty="0"/>
                <a:t>3</a:t>
              </a:r>
              <a:endParaRPr lang="en-IN" sz="2700" b="1" kern="0" dirty="0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3B5B897-C2DC-E25F-A52C-6AF758262AFC}"/>
                </a:ext>
              </a:extLst>
            </p:cNvPr>
            <p:cNvSpPr/>
            <p:nvPr/>
          </p:nvSpPr>
          <p:spPr>
            <a:xfrm>
              <a:off x="8943258" y="2795904"/>
              <a:ext cx="521657" cy="521657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rgbClr val="646464">
                  <a:lumMod val="8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1371600">
                <a:defRPr/>
              </a:pPr>
              <a:r>
                <a:rPr lang="en-US" sz="2700" b="1" kern="0" dirty="0"/>
                <a:t>3</a:t>
              </a:r>
              <a:endParaRPr lang="en-IN" sz="2700" b="1" kern="0" dirty="0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ED512D15-02A6-C7A0-E3A1-A5D193739985}"/>
                </a:ext>
              </a:extLst>
            </p:cNvPr>
            <p:cNvSpPr/>
            <p:nvPr/>
          </p:nvSpPr>
          <p:spPr>
            <a:xfrm>
              <a:off x="9175295" y="4323142"/>
              <a:ext cx="521657" cy="521657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rgbClr val="646464">
                  <a:lumMod val="8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1371600">
                <a:defRPr/>
              </a:pPr>
              <a:r>
                <a:rPr lang="en-US" sz="2700" b="1" kern="0" dirty="0"/>
                <a:t>2</a:t>
              </a:r>
              <a:endParaRPr lang="en-IN" sz="2700" b="1" kern="0" dirty="0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42CC702E-DD9B-FDD8-2515-42D8EA7B6278}"/>
                </a:ext>
              </a:extLst>
            </p:cNvPr>
            <p:cNvSpPr/>
            <p:nvPr/>
          </p:nvSpPr>
          <p:spPr>
            <a:xfrm>
              <a:off x="7864829" y="4875540"/>
              <a:ext cx="521657" cy="521657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rgbClr val="646464">
                  <a:lumMod val="8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1371600">
                <a:defRPr/>
              </a:pPr>
              <a:r>
                <a:rPr lang="en-US" sz="2700" b="1" kern="0" dirty="0"/>
                <a:t>1</a:t>
              </a:r>
              <a:endParaRPr lang="en-IN" sz="2700" b="1" kern="0" dirty="0"/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CD937780-07CF-5F90-30CD-D06B56A13C71}"/>
              </a:ext>
            </a:extLst>
          </p:cNvPr>
          <p:cNvSpPr txBox="1"/>
          <p:nvPr/>
        </p:nvSpPr>
        <p:spPr>
          <a:xfrm>
            <a:off x="11238861" y="8640117"/>
            <a:ext cx="2971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rgbClr val="CD0046"/>
                </a:solidFill>
                <a:latin typeface="Raleway Heavy Italics"/>
              </a:rPr>
              <a:t>Future Proofing</a:t>
            </a:r>
          </a:p>
          <a:p>
            <a:r>
              <a:rPr lang="en-US" sz="2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Raleway" pitchFamily="2" charset="77"/>
              </a:rPr>
              <a:t>50000 docs/day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B896777-2D96-36F3-A0FC-776FED3300AE}"/>
              </a:ext>
            </a:extLst>
          </p:cNvPr>
          <p:cNvSpPr txBox="1"/>
          <p:nvPr/>
        </p:nvSpPr>
        <p:spPr>
          <a:xfrm>
            <a:off x="14366745" y="6498400"/>
            <a:ext cx="29718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rgbClr val="CD0046"/>
                </a:solidFill>
                <a:latin typeface="Raleway Heavy Italics"/>
              </a:rPr>
              <a:t>Dynamic Pricing </a:t>
            </a:r>
          </a:p>
          <a:p>
            <a:r>
              <a:rPr lang="en-US" sz="2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Raleway" pitchFamily="2" charset="77"/>
              </a:rPr>
              <a:t>pricing as per the doc type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8B19D9B4-F010-76EC-C452-15A1ABEF8F47}"/>
              </a:ext>
            </a:extLst>
          </p:cNvPr>
          <p:cNvSpPr txBox="1"/>
          <p:nvPr/>
        </p:nvSpPr>
        <p:spPr>
          <a:xfrm>
            <a:off x="13686281" y="3749655"/>
            <a:ext cx="393344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rgbClr val="CD0046"/>
                </a:solidFill>
                <a:latin typeface="Raleway Heavy Italics"/>
              </a:rPr>
              <a:t>competitive advantage</a:t>
            </a:r>
          </a:p>
          <a:p>
            <a:r>
              <a:rPr lang="en-US" sz="2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Raleway" pitchFamily="2" charset="77"/>
              </a:rPr>
              <a:t>Edge over competitors and greater customer satisfaction</a:t>
            </a:r>
          </a:p>
        </p:txBody>
      </p:sp>
      <p:sp>
        <p:nvSpPr>
          <p:cNvPr id="101" name="Rechteck 65">
            <a:extLst>
              <a:ext uri="{FF2B5EF4-FFF2-40B4-BE49-F238E27FC236}">
                <a16:creationId xmlns:a16="http://schemas.microsoft.com/office/drawing/2014/main" id="{79E52DA5-91EA-24EC-8B50-988DD6DE8A14}"/>
              </a:ext>
            </a:extLst>
          </p:cNvPr>
          <p:cNvSpPr/>
          <p:nvPr/>
        </p:nvSpPr>
        <p:spPr bwMode="gray">
          <a:xfrm>
            <a:off x="1557384" y="7808465"/>
            <a:ext cx="4370255" cy="924387"/>
          </a:xfrm>
          <a:prstGeom prst="rect">
            <a:avLst/>
          </a:prstGeom>
          <a:ln>
            <a:noFill/>
          </a:ln>
        </p:spPr>
        <p:txBody>
          <a:bodyPr wrap="square" lIns="0" tIns="0" rIns="0" bIns="0">
            <a:noAutofit/>
          </a:bodyPr>
          <a:lstStyle/>
          <a:p>
            <a:pPr defTabSz="1371600">
              <a:lnSpc>
                <a:spcPct val="95000"/>
              </a:lnSpc>
              <a:spcAft>
                <a:spcPts val="1200"/>
              </a:spcAft>
              <a:defRPr/>
            </a:pPr>
            <a:r>
              <a:rPr lang="en-US" sz="2800" b="1" u="sng" dirty="0">
                <a:solidFill>
                  <a:srgbClr val="01949A"/>
                </a:solidFill>
                <a:latin typeface="Raleway" pitchFamily="2" charset="77"/>
              </a:rPr>
              <a:t>Enriching Search Results</a:t>
            </a:r>
          </a:p>
          <a:p>
            <a:pPr defTabSz="1201931" eaLnBrk="0" hangingPunct="0">
              <a:buClr>
                <a:srgbClr val="FFE600"/>
              </a:buClr>
              <a:buSzPct val="75000"/>
              <a:defRPr/>
            </a:pPr>
            <a:r>
              <a:rPr lang="en-IN" sz="2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Raleway" pitchFamily="2" charset="77"/>
              </a:rPr>
              <a:t>Enriching search results of R discovery and</a:t>
            </a:r>
            <a:r>
              <a:rPr lang="en-IN" kern="0" dirty="0">
                <a:solidFill>
                  <a:srgbClr val="000000">
                    <a:lumMod val="65000"/>
                    <a:lumOff val="35000"/>
                  </a:srgbClr>
                </a:solidFill>
                <a:cs typeface="Arial" charset="0"/>
              </a:rPr>
              <a:t> </a:t>
            </a:r>
            <a:r>
              <a:rPr lang="en-IN" sz="2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Raleway" pitchFamily="2" charset="77"/>
              </a:rPr>
              <a:t>high-quality input to IDAN and hubble or </a:t>
            </a:r>
            <a:r>
              <a:rPr lang="en-IN" sz="2000" kern="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Raleway" pitchFamily="2" charset="77"/>
              </a:rPr>
              <a:t>paperpal</a:t>
            </a:r>
            <a:endParaRPr lang="en-IN" sz="2000" kern="0" dirty="0">
              <a:solidFill>
                <a:srgbClr val="000000">
                  <a:lumMod val="65000"/>
                  <a:lumOff val="35000"/>
                </a:srgbClr>
              </a:solidFill>
              <a:latin typeface="Raleway" pitchFamily="2" charset="77"/>
            </a:endParaRPr>
          </a:p>
        </p:txBody>
      </p:sp>
      <p:sp>
        <p:nvSpPr>
          <p:cNvPr id="102" name="Rechteck 65">
            <a:extLst>
              <a:ext uri="{FF2B5EF4-FFF2-40B4-BE49-F238E27FC236}">
                <a16:creationId xmlns:a16="http://schemas.microsoft.com/office/drawing/2014/main" id="{4194B099-C846-31A4-C0D6-8C65ED03CC84}"/>
              </a:ext>
            </a:extLst>
          </p:cNvPr>
          <p:cNvSpPr/>
          <p:nvPr/>
        </p:nvSpPr>
        <p:spPr bwMode="gray">
          <a:xfrm>
            <a:off x="4780432" y="2328763"/>
            <a:ext cx="3525185" cy="1486454"/>
          </a:xfrm>
          <a:prstGeom prst="rect">
            <a:avLst/>
          </a:prstGeom>
          <a:ln>
            <a:noFill/>
          </a:ln>
        </p:spPr>
        <p:txBody>
          <a:bodyPr wrap="square" lIns="0" tIns="0" rIns="0" bIns="0">
            <a:noAutofit/>
          </a:bodyPr>
          <a:lstStyle/>
          <a:p>
            <a:pPr algn="ctr" defTabSz="1371600">
              <a:lnSpc>
                <a:spcPct val="95000"/>
              </a:lnSpc>
              <a:spcAft>
                <a:spcPts val="1200"/>
              </a:spcAft>
              <a:defRPr/>
            </a:pPr>
            <a:r>
              <a:rPr lang="en-US" sz="2800" b="1" u="sng" dirty="0">
                <a:solidFill>
                  <a:srgbClr val="01949A"/>
                </a:solidFill>
                <a:latin typeface="Raleway" pitchFamily="2" charset="77"/>
              </a:rPr>
              <a:t>Reducing External Dependency</a:t>
            </a:r>
            <a:endParaRPr lang="en-US" sz="2100" b="1" kern="0" dirty="0">
              <a:solidFill>
                <a:srgbClr val="000000">
                  <a:lumMod val="65000"/>
                  <a:lumOff val="35000"/>
                </a:srgbClr>
              </a:solidFill>
            </a:endParaRPr>
          </a:p>
          <a:p>
            <a:pPr defTabSz="1201931" eaLnBrk="0" hangingPunct="0">
              <a:buClr>
                <a:srgbClr val="FFE600"/>
              </a:buClr>
              <a:buSzPct val="75000"/>
              <a:defRPr/>
            </a:pPr>
            <a:r>
              <a:rPr lang="en-US" sz="2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Raleway" pitchFamily="2" charset="77"/>
                <a:cs typeface="Arial" charset="0"/>
              </a:rPr>
              <a:t>Reducing reliance on client’s input thus making process more efficient</a:t>
            </a:r>
            <a:endParaRPr lang="en-IN" sz="2000" kern="0" dirty="0">
              <a:solidFill>
                <a:srgbClr val="000000">
                  <a:lumMod val="65000"/>
                  <a:lumOff val="35000"/>
                </a:srgbClr>
              </a:solidFill>
              <a:latin typeface="Raleway" pitchFamily="2" charset="77"/>
              <a:cs typeface="Arial" charset="0"/>
            </a:endParaRPr>
          </a:p>
        </p:txBody>
      </p:sp>
      <p:sp>
        <p:nvSpPr>
          <p:cNvPr id="103" name="Rechteck 65">
            <a:extLst>
              <a:ext uri="{FF2B5EF4-FFF2-40B4-BE49-F238E27FC236}">
                <a16:creationId xmlns:a16="http://schemas.microsoft.com/office/drawing/2014/main" id="{7663AC08-E340-FBCA-01D4-E3ABB097F85F}"/>
              </a:ext>
            </a:extLst>
          </p:cNvPr>
          <p:cNvSpPr/>
          <p:nvPr/>
        </p:nvSpPr>
        <p:spPr bwMode="gray">
          <a:xfrm>
            <a:off x="1691596" y="4978979"/>
            <a:ext cx="2949938" cy="1486454"/>
          </a:xfrm>
          <a:prstGeom prst="rect">
            <a:avLst/>
          </a:prstGeom>
          <a:ln>
            <a:noFill/>
          </a:ln>
        </p:spPr>
        <p:txBody>
          <a:bodyPr wrap="square" lIns="0" tIns="0" rIns="0" bIns="0">
            <a:noAutofit/>
          </a:bodyPr>
          <a:lstStyle/>
          <a:p>
            <a:pPr defTabSz="1371600">
              <a:lnSpc>
                <a:spcPct val="95000"/>
              </a:lnSpc>
              <a:spcAft>
                <a:spcPts val="1200"/>
              </a:spcAft>
              <a:defRPr/>
            </a:pPr>
            <a:r>
              <a:rPr lang="en-US" sz="2800" b="1" u="sng" dirty="0">
                <a:solidFill>
                  <a:srgbClr val="01949A"/>
                </a:solidFill>
                <a:latin typeface="Raleway" pitchFamily="2" charset="77"/>
              </a:rPr>
              <a:t>Resource Optimization </a:t>
            </a:r>
          </a:p>
          <a:p>
            <a:pPr defTabSz="1371600">
              <a:lnSpc>
                <a:spcPct val="95000"/>
              </a:lnSpc>
              <a:spcAft>
                <a:spcPts val="1200"/>
              </a:spcAft>
              <a:defRPr/>
            </a:pPr>
            <a:r>
              <a:rPr lang="en-US" sz="2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Raleway" pitchFamily="2" charset="77"/>
              </a:rPr>
              <a:t>Faster results will lead to savings on manhours and better overall resource allocation</a:t>
            </a:r>
          </a:p>
        </p:txBody>
      </p:sp>
    </p:spTree>
    <p:extLst>
      <p:ext uri="{BB962C8B-B14F-4D97-AF65-F5344CB8AC3E}">
        <p14:creationId xmlns:p14="http://schemas.microsoft.com/office/powerpoint/2010/main" val="3800377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329933" y="472022"/>
            <a:ext cx="9525000" cy="1214081"/>
            <a:chOff x="-154469" y="0"/>
            <a:chExt cx="17084460" cy="4009167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54469" y="1425953"/>
              <a:ext cx="17084460" cy="25832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How we progressed…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876720" y="2156637"/>
            <a:ext cx="4083611" cy="2789963"/>
            <a:chOff x="368965" y="-9525"/>
            <a:chExt cx="5444813" cy="3719950"/>
          </a:xfrm>
        </p:grpSpPr>
        <p:sp>
          <p:nvSpPr>
            <p:cNvPr id="19" name="TextBox 19"/>
            <p:cNvSpPr txBox="1"/>
            <p:nvPr/>
          </p:nvSpPr>
          <p:spPr>
            <a:xfrm>
              <a:off x="368966" y="-9525"/>
              <a:ext cx="5444812" cy="4266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61"/>
                </a:lnSpc>
              </a:pPr>
              <a:endParaRPr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68965" y="3424171"/>
              <a:ext cx="5444813" cy="2862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19"/>
                </a:lnSpc>
              </a:pPr>
              <a:endParaRPr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BBDD9E1-3FE3-502B-6C6A-671147EA3366}"/>
              </a:ext>
            </a:extLst>
          </p:cNvPr>
          <p:cNvCxnSpPr>
            <a:cxnSpLocks/>
          </p:cNvCxnSpPr>
          <p:nvPr/>
        </p:nvCxnSpPr>
        <p:spPr>
          <a:xfrm flipV="1">
            <a:off x="968091" y="4833798"/>
            <a:ext cx="14881509" cy="49402"/>
          </a:xfrm>
          <a:prstGeom prst="line">
            <a:avLst/>
          </a:prstGeom>
          <a:ln w="762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C4E2FCC0-B3E3-363F-0C67-9FB40BA3009D}"/>
              </a:ext>
            </a:extLst>
          </p:cNvPr>
          <p:cNvSpPr/>
          <p:nvPr/>
        </p:nvSpPr>
        <p:spPr>
          <a:xfrm>
            <a:off x="2729282" y="4631392"/>
            <a:ext cx="457200" cy="411591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20C15BE-3AA0-3917-DF4C-EFDB5345D0AF}"/>
              </a:ext>
            </a:extLst>
          </p:cNvPr>
          <p:cNvSpPr/>
          <p:nvPr/>
        </p:nvSpPr>
        <p:spPr>
          <a:xfrm>
            <a:off x="2729282" y="4628004"/>
            <a:ext cx="457200" cy="411591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9A2FD1D-1E44-C11B-2FE0-18BBBCEFC27D}"/>
              </a:ext>
            </a:extLst>
          </p:cNvPr>
          <p:cNvSpPr/>
          <p:nvPr/>
        </p:nvSpPr>
        <p:spPr>
          <a:xfrm>
            <a:off x="6068645" y="4653386"/>
            <a:ext cx="457200" cy="411591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15B2BA6-8ADE-E774-0378-C30EB5C107F3}"/>
              </a:ext>
            </a:extLst>
          </p:cNvPr>
          <p:cNvSpPr/>
          <p:nvPr/>
        </p:nvSpPr>
        <p:spPr>
          <a:xfrm>
            <a:off x="9133702" y="4628003"/>
            <a:ext cx="457200" cy="411591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E627BB-CD6D-A06D-A1D4-F7AE896FACA7}"/>
              </a:ext>
            </a:extLst>
          </p:cNvPr>
          <p:cNvSpPr txBox="1"/>
          <p:nvPr/>
        </p:nvSpPr>
        <p:spPr>
          <a:xfrm>
            <a:off x="17279176" y="79163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3D5867-BB08-4E55-9238-FADB9FC578C6}"/>
              </a:ext>
            </a:extLst>
          </p:cNvPr>
          <p:cNvSpPr txBox="1"/>
          <p:nvPr/>
        </p:nvSpPr>
        <p:spPr>
          <a:xfrm>
            <a:off x="2029482" y="3871080"/>
            <a:ext cx="2625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31" dirty="0">
                <a:solidFill>
                  <a:srgbClr val="01949A"/>
                </a:solidFill>
                <a:latin typeface="Raleway Bold"/>
              </a:rPr>
              <a:t>Introduction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C855A2F-422A-DE70-AAA2-07466E46191A}"/>
              </a:ext>
            </a:extLst>
          </p:cNvPr>
          <p:cNvSpPr txBox="1"/>
          <p:nvPr/>
        </p:nvSpPr>
        <p:spPr>
          <a:xfrm>
            <a:off x="5379144" y="3871080"/>
            <a:ext cx="2306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31" dirty="0">
                <a:solidFill>
                  <a:srgbClr val="01949A"/>
                </a:solidFill>
                <a:latin typeface="Raleway Bold"/>
              </a:rPr>
              <a:t>Rule</a:t>
            </a:r>
            <a:r>
              <a:rPr lang="en-US" sz="2800" b="1" dirty="0">
                <a:latin typeface="Raleway" pitchFamily="2" charset="77"/>
              </a:rPr>
              <a:t> </a:t>
            </a:r>
            <a:r>
              <a:rPr lang="en-US" sz="2800" spc="131" dirty="0">
                <a:solidFill>
                  <a:srgbClr val="01949A"/>
                </a:solidFill>
                <a:latin typeface="Raleway Bold"/>
              </a:rPr>
              <a:t>Based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13B87DB-A878-38C5-1EF3-F7BF2D773E32}"/>
              </a:ext>
            </a:extLst>
          </p:cNvPr>
          <p:cNvSpPr txBox="1"/>
          <p:nvPr/>
        </p:nvSpPr>
        <p:spPr>
          <a:xfrm>
            <a:off x="8963682" y="3860900"/>
            <a:ext cx="152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31" dirty="0">
                <a:solidFill>
                  <a:srgbClr val="01949A"/>
                </a:solidFill>
                <a:latin typeface="Raleway Bold"/>
              </a:rPr>
              <a:t>ML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9E9D3E5-6CC2-64DA-80BC-05909555364F}"/>
              </a:ext>
            </a:extLst>
          </p:cNvPr>
          <p:cNvSpPr txBox="1"/>
          <p:nvPr/>
        </p:nvSpPr>
        <p:spPr>
          <a:xfrm>
            <a:off x="12240282" y="3871080"/>
            <a:ext cx="152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31" dirty="0">
                <a:solidFill>
                  <a:srgbClr val="01949A"/>
                </a:solidFill>
                <a:latin typeface="Raleway Bold"/>
              </a:rPr>
              <a:t>DL</a:t>
            </a:r>
          </a:p>
        </p:txBody>
      </p:sp>
      <p:sp>
        <p:nvSpPr>
          <p:cNvPr id="24" name="Left Bracket 23">
            <a:extLst>
              <a:ext uri="{FF2B5EF4-FFF2-40B4-BE49-F238E27FC236}">
                <a16:creationId xmlns:a16="http://schemas.microsoft.com/office/drawing/2014/main" id="{64EA2407-AC28-E0AD-974A-386A0CEF4353}"/>
              </a:ext>
            </a:extLst>
          </p:cNvPr>
          <p:cNvSpPr/>
          <p:nvPr/>
        </p:nvSpPr>
        <p:spPr>
          <a:xfrm rot="16200000">
            <a:off x="10692492" y="3179037"/>
            <a:ext cx="735467" cy="9578752"/>
          </a:xfrm>
          <a:prstGeom prst="leftBracket">
            <a:avLst/>
          </a:prstGeom>
          <a:ln w="381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6BD5AB4-EB58-4DCE-E0FC-BB1253229D0E}"/>
              </a:ext>
            </a:extLst>
          </p:cNvPr>
          <p:cNvSpPr txBox="1"/>
          <p:nvPr/>
        </p:nvSpPr>
        <p:spPr>
          <a:xfrm>
            <a:off x="1694474" y="5346842"/>
            <a:ext cx="3316249" cy="1671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About Cactus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Downstream Application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Roadmap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406EE84-CA50-57EB-78D1-4B3C26B6998D}"/>
              </a:ext>
            </a:extLst>
          </p:cNvPr>
          <p:cNvSpPr txBox="1"/>
          <p:nvPr/>
        </p:nvSpPr>
        <p:spPr>
          <a:xfrm>
            <a:off x="5011215" y="5372100"/>
            <a:ext cx="3316249" cy="1671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Reading documents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Point of Differentiation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Rule based Model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2FC8B81-C942-D5DE-52BB-512DADF2A5AB}"/>
              </a:ext>
            </a:extLst>
          </p:cNvPr>
          <p:cNvSpPr txBox="1"/>
          <p:nvPr/>
        </p:nvSpPr>
        <p:spPr>
          <a:xfrm>
            <a:off x="8336161" y="5397358"/>
            <a:ext cx="3531748" cy="1671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Reading literature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Applying common classifier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Fine-tuning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B6E7DE8-68E6-4B6C-6CE6-AD6DAD69C5AC}"/>
              </a:ext>
            </a:extLst>
          </p:cNvPr>
          <p:cNvSpPr txBox="1"/>
          <p:nvPr/>
        </p:nvSpPr>
        <p:spPr>
          <a:xfrm>
            <a:off x="11876606" y="5277000"/>
            <a:ext cx="3531748" cy="1671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MLP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Conv 1D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PyTorch</a:t>
            </a:r>
          </a:p>
        </p:txBody>
      </p:sp>
      <p:sp>
        <p:nvSpPr>
          <p:cNvPr id="58" name="TextBox 6">
            <a:extLst>
              <a:ext uri="{FF2B5EF4-FFF2-40B4-BE49-F238E27FC236}">
                <a16:creationId xmlns:a16="http://schemas.microsoft.com/office/drawing/2014/main" id="{AE01DA24-96D7-B80A-4C77-7D5A5BC6F753}"/>
              </a:ext>
            </a:extLst>
          </p:cNvPr>
          <p:cNvSpPr txBox="1"/>
          <p:nvPr/>
        </p:nvSpPr>
        <p:spPr>
          <a:xfrm>
            <a:off x="8327464" y="8573842"/>
            <a:ext cx="6472458" cy="5724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3299" spc="131" dirty="0">
                <a:solidFill>
                  <a:srgbClr val="01949A"/>
                </a:solidFill>
                <a:latin typeface="Raleway Bold"/>
              </a:rPr>
              <a:t>ITERATIVE PROCESS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556AF347-E260-BC1F-BD00-0EB60C0556B0}"/>
              </a:ext>
            </a:extLst>
          </p:cNvPr>
          <p:cNvSpPr/>
          <p:nvPr/>
        </p:nvSpPr>
        <p:spPr>
          <a:xfrm>
            <a:off x="12286106" y="4631392"/>
            <a:ext cx="457200" cy="411591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631CFC4-4C59-F90B-4116-70B52D4E3869}"/>
              </a:ext>
            </a:extLst>
          </p:cNvPr>
          <p:cNvSpPr txBox="1"/>
          <p:nvPr/>
        </p:nvSpPr>
        <p:spPr>
          <a:xfrm>
            <a:off x="14519025" y="5277000"/>
            <a:ext cx="3531748" cy="1671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Front end app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AWS Deployment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Raleway" pitchFamily="2" charset="77"/>
              </a:rPr>
              <a:t>‘Playground’ (WIP)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4A76C3D-E344-2109-EF5C-DED954E34578}"/>
              </a:ext>
            </a:extLst>
          </p:cNvPr>
          <p:cNvSpPr txBox="1"/>
          <p:nvPr/>
        </p:nvSpPr>
        <p:spPr>
          <a:xfrm>
            <a:off x="14152881" y="3890708"/>
            <a:ext cx="2739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31" dirty="0">
                <a:solidFill>
                  <a:srgbClr val="01949A"/>
                </a:solidFill>
                <a:latin typeface="Raleway Bold"/>
              </a:rPr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3415734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8 3.95062E-6 L 0.1987 -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26" y="-7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4 -0.0034 L 0.1697 -0.00247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74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8 2.59259E-6 L 0.17439 0.00031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94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8 3.95062E-6 L 0.15989 0.00308 " pathEditMode="relative" rAng="0" ptsTypes="AA">
                                      <p:cBhvr>
                                        <p:cTn id="5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1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3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1" grpId="0" animBg="1"/>
      <p:bldP spid="32" grpId="0" animBg="1"/>
      <p:bldP spid="32" grpId="1" animBg="1"/>
      <p:bldP spid="35" grpId="0" animBg="1"/>
      <p:bldP spid="35" grpId="1" animBg="1"/>
      <p:bldP spid="46" grpId="0"/>
      <p:bldP spid="47" grpId="0"/>
      <p:bldP spid="48" grpId="0"/>
      <p:bldP spid="24" grpId="0" animBg="1"/>
      <p:bldP spid="50" grpId="0"/>
      <p:bldP spid="52" grpId="0"/>
      <p:bldP spid="56" grpId="0"/>
      <p:bldP spid="58" grpId="0"/>
      <p:bldP spid="59" grpId="0" animBg="1"/>
      <p:bldP spid="59" grpId="1" animBg="1"/>
      <p:bldP spid="61" grpId="1"/>
      <p:bldP spid="6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C5D08719-C656-6905-1B9D-DDB87D133EAC}"/>
              </a:ext>
            </a:extLst>
          </p:cNvPr>
          <p:cNvSpPr/>
          <p:nvPr/>
        </p:nvSpPr>
        <p:spPr>
          <a:xfrm>
            <a:off x="16211101" y="9758609"/>
            <a:ext cx="18309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AF00DB"/>
                </a:solidFill>
                <a:effectLst/>
                <a:latin typeface="Raleway" pitchFamily="2" charset="77"/>
              </a:rPr>
              <a:t>*</a:t>
            </a:r>
            <a:r>
              <a:rPr lang="en-IN" sz="1400" dirty="0">
                <a:solidFill>
                  <a:srgbClr val="CD0046"/>
                </a:solidFill>
                <a:latin typeface="Raleway Heavy Italics"/>
              </a:rPr>
              <a:t>Removing outlier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265457B-3285-D2F3-5138-5F3530AE3EFF}"/>
              </a:ext>
            </a:extLst>
          </p:cNvPr>
          <p:cNvGrpSpPr/>
          <p:nvPr/>
        </p:nvGrpSpPr>
        <p:grpSpPr>
          <a:xfrm>
            <a:off x="528789" y="3009900"/>
            <a:ext cx="5900589" cy="5152003"/>
            <a:chOff x="780338" y="1861865"/>
            <a:chExt cx="9211039" cy="5719080"/>
          </a:xfrm>
        </p:grpSpPr>
        <p:pic>
          <p:nvPicPr>
            <p:cNvPr id="16" name="Picture 15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52D10538-E1D1-288D-0419-54E51391D7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4129" y="2330914"/>
              <a:ext cx="8457248" cy="525003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F4E2E1E-5FDD-D014-0E1F-D4119A12DE6E}"/>
                </a:ext>
              </a:extLst>
            </p:cNvPr>
            <p:cNvSpPr txBox="1"/>
            <p:nvPr/>
          </p:nvSpPr>
          <p:spPr>
            <a:xfrm>
              <a:off x="5324747" y="1861865"/>
              <a:ext cx="1808591" cy="512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CD0046"/>
                  </a:solidFill>
                  <a:latin typeface="Raleway Heavy Italics"/>
                </a:rPr>
                <a:t>RTRC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F91BCFF-8591-C6C9-51E9-2C3EC2AA78B2}"/>
                </a:ext>
              </a:extLst>
            </p:cNvPr>
            <p:cNvSpPr txBox="1"/>
            <p:nvPr/>
          </p:nvSpPr>
          <p:spPr>
            <a:xfrm rot="16200000">
              <a:off x="-40871" y="4148813"/>
              <a:ext cx="2363093" cy="720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CD0046"/>
                  </a:solidFill>
                  <a:latin typeface="Raleway Heavy Italics"/>
                </a:rPr>
                <a:t>Word_Count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76A8F0A-5A03-DDCE-38BC-A2A8F9AEE165}"/>
              </a:ext>
            </a:extLst>
          </p:cNvPr>
          <p:cNvGrpSpPr/>
          <p:nvPr/>
        </p:nvGrpSpPr>
        <p:grpSpPr>
          <a:xfrm>
            <a:off x="7026788" y="3009900"/>
            <a:ext cx="5469702" cy="5152003"/>
            <a:chOff x="8255716" y="1972415"/>
            <a:chExt cx="5469702" cy="507899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CCAEB78-EB22-CDA0-FAC7-5B1523CB7888}"/>
                </a:ext>
              </a:extLst>
            </p:cNvPr>
            <p:cNvSpPr txBox="1"/>
            <p:nvPr/>
          </p:nvSpPr>
          <p:spPr>
            <a:xfrm>
              <a:off x="9884285" y="1972415"/>
              <a:ext cx="31556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CD0046"/>
                  </a:solidFill>
                  <a:latin typeface="Raleway Heavy Italics"/>
                </a:rPr>
                <a:t>Research Paper</a:t>
              </a:r>
            </a:p>
          </p:txBody>
        </p:sp>
        <p:pic>
          <p:nvPicPr>
            <p:cNvPr id="21" name="Picture 20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263349A1-44CF-7DEB-4A1B-E8CAF91F2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55716" y="2388967"/>
              <a:ext cx="5469702" cy="4662442"/>
            </a:xfrm>
            <a:prstGeom prst="rect">
              <a:avLst/>
            </a:prstGeom>
          </p:spPr>
        </p:pic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5DCE11B-F47B-C38B-B4F7-DB49EE71B112}"/>
              </a:ext>
            </a:extLst>
          </p:cNvPr>
          <p:cNvCxnSpPr>
            <a:cxnSpLocks/>
          </p:cNvCxnSpPr>
          <p:nvPr/>
        </p:nvCxnSpPr>
        <p:spPr>
          <a:xfrm flipV="1">
            <a:off x="6699167" y="3009900"/>
            <a:ext cx="0" cy="5521742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53" name="Picture 52" descr="Chart&#10;&#10;Description automatically generated with medium confidence">
            <a:extLst>
              <a:ext uri="{FF2B5EF4-FFF2-40B4-BE49-F238E27FC236}">
                <a16:creationId xmlns:a16="http://schemas.microsoft.com/office/drawing/2014/main" id="{8BD284B6-802A-C694-EC5B-4A9AEBB08E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2644" y="3564275"/>
            <a:ext cx="4709964" cy="4597628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4C70C1A6-5D2D-02D4-4FF7-BD0A480590E5}"/>
              </a:ext>
            </a:extLst>
          </p:cNvPr>
          <p:cNvSpPr txBox="1"/>
          <p:nvPr/>
        </p:nvSpPr>
        <p:spPr>
          <a:xfrm>
            <a:off x="14652329" y="3009899"/>
            <a:ext cx="1577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D0046"/>
                </a:solidFill>
                <a:latin typeface="Raleway Heavy Italics"/>
              </a:rPr>
              <a:t>Abstract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B2F34A9-567C-5330-7272-36A10F6E47EB}"/>
              </a:ext>
            </a:extLst>
          </p:cNvPr>
          <p:cNvSpPr/>
          <p:nvPr/>
        </p:nvSpPr>
        <p:spPr>
          <a:xfrm>
            <a:off x="4598519" y="8954182"/>
            <a:ext cx="87414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Boxplot to eliminate outliers in word count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0C63391-DEAF-EB9C-1ACE-5EA58CEB723F}"/>
              </a:ext>
            </a:extLst>
          </p:cNvPr>
          <p:cNvCxnSpPr>
            <a:cxnSpLocks/>
          </p:cNvCxnSpPr>
          <p:nvPr/>
        </p:nvCxnSpPr>
        <p:spPr>
          <a:xfrm flipV="1">
            <a:off x="12801600" y="2979915"/>
            <a:ext cx="0" cy="5521742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70" name="Group 10">
            <a:extLst>
              <a:ext uri="{FF2B5EF4-FFF2-40B4-BE49-F238E27FC236}">
                <a16:creationId xmlns:a16="http://schemas.microsoft.com/office/drawing/2014/main" id="{EF611C1C-EBBE-27D9-890D-C6D12746C260}"/>
              </a:ext>
            </a:extLst>
          </p:cNvPr>
          <p:cNvGrpSpPr/>
          <p:nvPr/>
        </p:nvGrpSpPr>
        <p:grpSpPr>
          <a:xfrm>
            <a:off x="1009504" y="262497"/>
            <a:ext cx="9183233" cy="1812350"/>
            <a:chOff x="-1079936" y="0"/>
            <a:chExt cx="17144853" cy="6527239"/>
          </a:xfrm>
        </p:grpSpPr>
        <p:sp>
          <p:nvSpPr>
            <p:cNvPr id="71" name="TextBox 11">
              <a:extLst>
                <a:ext uri="{FF2B5EF4-FFF2-40B4-BE49-F238E27FC236}">
                  <a16:creationId xmlns:a16="http://schemas.microsoft.com/office/drawing/2014/main" id="{7C38DB4F-59D2-77BB-B8DC-D35007C372F1}"/>
                </a:ext>
              </a:extLst>
            </p:cNvPr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72" name="TextBox 12">
              <a:extLst>
                <a:ext uri="{FF2B5EF4-FFF2-40B4-BE49-F238E27FC236}">
                  <a16:creationId xmlns:a16="http://schemas.microsoft.com/office/drawing/2014/main" id="{09C3D935-6E20-662A-EAFA-736F226700F0}"/>
                </a:ext>
              </a:extLst>
            </p:cNvPr>
            <p:cNvSpPr txBox="1"/>
            <p:nvPr/>
          </p:nvSpPr>
          <p:spPr>
            <a:xfrm>
              <a:off x="-1079936" y="1215136"/>
              <a:ext cx="17084458" cy="53121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EDA </a:t>
              </a:r>
              <a:r>
                <a:rPr lang="en-US" sz="3600" dirty="0">
                  <a:solidFill>
                    <a:srgbClr val="CD0046"/>
                  </a:solidFill>
                  <a:latin typeface="Raleway Heavy Italics"/>
                </a:rPr>
                <a:t>(1/3)</a:t>
              </a:r>
            </a:p>
            <a:p>
              <a:pPr>
                <a:lnSpc>
                  <a:spcPts val="6120"/>
                </a:lnSpc>
              </a:pPr>
              <a:r>
                <a:rPr lang="en-US" sz="3600" dirty="0">
                  <a:solidFill>
                    <a:srgbClr val="CD0046"/>
                  </a:solidFill>
                  <a:latin typeface="Raleway Heavy Italics"/>
                </a:rPr>
                <a:t>Word Count Analysis</a:t>
              </a:r>
            </a:p>
          </p:txBody>
        </p:sp>
        <p:sp>
          <p:nvSpPr>
            <p:cNvPr id="73" name="TextBox 13">
              <a:extLst>
                <a:ext uri="{FF2B5EF4-FFF2-40B4-BE49-F238E27FC236}">
                  <a16:creationId xmlns:a16="http://schemas.microsoft.com/office/drawing/2014/main" id="{DB971538-E3B6-C233-85BB-28DFEF1A9A23}"/>
                </a:ext>
              </a:extLst>
            </p:cNvPr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83032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C5D08719-C656-6905-1B9D-DDB87D133EAC}"/>
              </a:ext>
            </a:extLst>
          </p:cNvPr>
          <p:cNvSpPr/>
          <p:nvPr/>
        </p:nvSpPr>
        <p:spPr>
          <a:xfrm>
            <a:off x="16211101" y="9758609"/>
            <a:ext cx="18309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AF00DB"/>
                </a:solidFill>
                <a:effectLst/>
                <a:latin typeface="Raleway" pitchFamily="2" charset="77"/>
              </a:rPr>
              <a:t>*</a:t>
            </a:r>
            <a:r>
              <a:rPr lang="en-IN" sz="1400" dirty="0">
                <a:solidFill>
                  <a:srgbClr val="CD0046"/>
                </a:solidFill>
                <a:latin typeface="Raleway Heavy Italics"/>
              </a:rPr>
              <a:t>Removing outlier</a:t>
            </a:r>
          </a:p>
        </p:txBody>
      </p:sp>
      <p:grpSp>
        <p:nvGrpSpPr>
          <p:cNvPr id="70" name="Group 10">
            <a:extLst>
              <a:ext uri="{FF2B5EF4-FFF2-40B4-BE49-F238E27FC236}">
                <a16:creationId xmlns:a16="http://schemas.microsoft.com/office/drawing/2014/main" id="{EF611C1C-EBBE-27D9-890D-C6D12746C260}"/>
              </a:ext>
            </a:extLst>
          </p:cNvPr>
          <p:cNvGrpSpPr/>
          <p:nvPr/>
        </p:nvGrpSpPr>
        <p:grpSpPr>
          <a:xfrm>
            <a:off x="1009504" y="262497"/>
            <a:ext cx="9183233" cy="1812350"/>
            <a:chOff x="-1079936" y="0"/>
            <a:chExt cx="17144853" cy="6527239"/>
          </a:xfrm>
        </p:grpSpPr>
        <p:sp>
          <p:nvSpPr>
            <p:cNvPr id="71" name="TextBox 11">
              <a:extLst>
                <a:ext uri="{FF2B5EF4-FFF2-40B4-BE49-F238E27FC236}">
                  <a16:creationId xmlns:a16="http://schemas.microsoft.com/office/drawing/2014/main" id="{7C38DB4F-59D2-77BB-B8DC-D35007C372F1}"/>
                </a:ext>
              </a:extLst>
            </p:cNvPr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72" name="TextBox 12">
              <a:extLst>
                <a:ext uri="{FF2B5EF4-FFF2-40B4-BE49-F238E27FC236}">
                  <a16:creationId xmlns:a16="http://schemas.microsoft.com/office/drawing/2014/main" id="{09C3D935-6E20-662A-EAFA-736F226700F0}"/>
                </a:ext>
              </a:extLst>
            </p:cNvPr>
            <p:cNvSpPr txBox="1"/>
            <p:nvPr/>
          </p:nvSpPr>
          <p:spPr>
            <a:xfrm>
              <a:off x="-1079936" y="1215136"/>
              <a:ext cx="17084458" cy="53121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EDA </a:t>
              </a:r>
              <a:r>
                <a:rPr lang="en-US" sz="3600" dirty="0">
                  <a:solidFill>
                    <a:srgbClr val="CD0046"/>
                  </a:solidFill>
                  <a:latin typeface="Raleway Heavy Italics"/>
                </a:rPr>
                <a:t>(2/3)</a:t>
              </a:r>
            </a:p>
            <a:p>
              <a:pPr>
                <a:lnSpc>
                  <a:spcPts val="6120"/>
                </a:lnSpc>
              </a:pPr>
              <a:r>
                <a:rPr lang="en-US" sz="3600" dirty="0">
                  <a:solidFill>
                    <a:srgbClr val="CD0046"/>
                  </a:solidFill>
                  <a:latin typeface="Raleway Heavy Italics"/>
                </a:rPr>
                <a:t>Correlation amongst features</a:t>
              </a:r>
            </a:p>
          </p:txBody>
        </p:sp>
        <p:sp>
          <p:nvSpPr>
            <p:cNvPr id="73" name="TextBox 13">
              <a:extLst>
                <a:ext uri="{FF2B5EF4-FFF2-40B4-BE49-F238E27FC236}">
                  <a16:creationId xmlns:a16="http://schemas.microsoft.com/office/drawing/2014/main" id="{DB971538-E3B6-C233-85BB-28DFEF1A9A23}"/>
                </a:ext>
              </a:extLst>
            </p:cNvPr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pic>
        <p:nvPicPr>
          <p:cNvPr id="24" name="Picture 7" descr="Chart, treemap chart&#10;&#10;Description automatically generated">
            <a:extLst>
              <a:ext uri="{FF2B5EF4-FFF2-40B4-BE49-F238E27FC236}">
                <a16:creationId xmlns:a16="http://schemas.microsoft.com/office/drawing/2014/main" id="{E42B76AE-3C84-ABB8-F13C-07FF5BC34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9480" y="2257714"/>
            <a:ext cx="11489039" cy="708772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75850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C5D08719-C656-6905-1B9D-DDB87D133EAC}"/>
              </a:ext>
            </a:extLst>
          </p:cNvPr>
          <p:cNvSpPr/>
          <p:nvPr/>
        </p:nvSpPr>
        <p:spPr>
          <a:xfrm>
            <a:off x="16211101" y="9758609"/>
            <a:ext cx="18309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AF00DB"/>
                </a:solidFill>
                <a:effectLst/>
                <a:latin typeface="Raleway" pitchFamily="2" charset="77"/>
              </a:rPr>
              <a:t>*</a:t>
            </a:r>
            <a:r>
              <a:rPr lang="en-IN" sz="1400" dirty="0">
                <a:solidFill>
                  <a:srgbClr val="CD0046"/>
                </a:solidFill>
                <a:latin typeface="Raleway Heavy Italics"/>
              </a:rPr>
              <a:t>Removing outlier</a:t>
            </a:r>
          </a:p>
        </p:txBody>
      </p:sp>
      <p:grpSp>
        <p:nvGrpSpPr>
          <p:cNvPr id="70" name="Group 10">
            <a:extLst>
              <a:ext uri="{FF2B5EF4-FFF2-40B4-BE49-F238E27FC236}">
                <a16:creationId xmlns:a16="http://schemas.microsoft.com/office/drawing/2014/main" id="{EF611C1C-EBBE-27D9-890D-C6D12746C260}"/>
              </a:ext>
            </a:extLst>
          </p:cNvPr>
          <p:cNvGrpSpPr/>
          <p:nvPr/>
        </p:nvGrpSpPr>
        <p:grpSpPr>
          <a:xfrm>
            <a:off x="1013619" y="225061"/>
            <a:ext cx="9183233" cy="1523823"/>
            <a:chOff x="-1079936" y="0"/>
            <a:chExt cx="17144853" cy="37891317"/>
          </a:xfrm>
        </p:grpSpPr>
        <p:sp>
          <p:nvSpPr>
            <p:cNvPr id="71" name="TextBox 11">
              <a:extLst>
                <a:ext uri="{FF2B5EF4-FFF2-40B4-BE49-F238E27FC236}">
                  <a16:creationId xmlns:a16="http://schemas.microsoft.com/office/drawing/2014/main" id="{7C38DB4F-59D2-77BB-B8DC-D35007C372F1}"/>
                </a:ext>
              </a:extLst>
            </p:cNvPr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72" name="TextBox 12">
              <a:extLst>
                <a:ext uri="{FF2B5EF4-FFF2-40B4-BE49-F238E27FC236}">
                  <a16:creationId xmlns:a16="http://schemas.microsoft.com/office/drawing/2014/main" id="{09C3D935-6E20-662A-EAFA-736F226700F0}"/>
                </a:ext>
              </a:extLst>
            </p:cNvPr>
            <p:cNvSpPr txBox="1"/>
            <p:nvPr/>
          </p:nvSpPr>
          <p:spPr>
            <a:xfrm>
              <a:off x="-1079936" y="1215125"/>
              <a:ext cx="17084458" cy="366761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EDA </a:t>
              </a:r>
              <a:r>
                <a:rPr lang="en-US" sz="3600" dirty="0">
                  <a:solidFill>
                    <a:srgbClr val="CD0046"/>
                  </a:solidFill>
                  <a:latin typeface="Raleway Heavy Italics"/>
                </a:rPr>
                <a:t>(3/3)</a:t>
              </a:r>
            </a:p>
            <a:p>
              <a:pPr>
                <a:lnSpc>
                  <a:spcPts val="6120"/>
                </a:lnSpc>
              </a:pPr>
              <a:r>
                <a:rPr lang="en-US" sz="3600" dirty="0">
                  <a:solidFill>
                    <a:srgbClr val="CD0046"/>
                  </a:solidFill>
                  <a:latin typeface="Raleway Heavy Italics"/>
                </a:rPr>
                <a:t>Images and Tables</a:t>
              </a:r>
            </a:p>
          </p:txBody>
        </p:sp>
        <p:sp>
          <p:nvSpPr>
            <p:cNvPr id="73" name="TextBox 13">
              <a:extLst>
                <a:ext uri="{FF2B5EF4-FFF2-40B4-BE49-F238E27FC236}">
                  <a16:creationId xmlns:a16="http://schemas.microsoft.com/office/drawing/2014/main" id="{DB971538-E3B6-C233-85BB-28DFEF1A9A23}"/>
                </a:ext>
              </a:extLst>
            </p:cNvPr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pic>
        <p:nvPicPr>
          <p:cNvPr id="13" name="Picture 3" descr="Line chart&#10;&#10;Description automatically generated">
            <a:extLst>
              <a:ext uri="{FF2B5EF4-FFF2-40B4-BE49-F238E27FC236}">
                <a16:creationId xmlns:a16="http://schemas.microsoft.com/office/drawing/2014/main" id="{9652DB5F-5558-6C1E-C87D-65C1E0D40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6814" y="1739230"/>
            <a:ext cx="4001953" cy="6952680"/>
          </a:xfrm>
          <a:prstGeom prst="rect">
            <a:avLst/>
          </a:prstGeom>
        </p:spPr>
      </p:pic>
      <p:pic>
        <p:nvPicPr>
          <p:cNvPr id="14" name="Picture 8" descr="Graphical user interface, table, Excel&#10;&#10;Description automatically generated">
            <a:extLst>
              <a:ext uri="{FF2B5EF4-FFF2-40B4-BE49-F238E27FC236}">
                <a16:creationId xmlns:a16="http://schemas.microsoft.com/office/drawing/2014/main" id="{F3A41EDF-A2C2-C20F-9BEC-FE162639F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8604" y="1826704"/>
            <a:ext cx="4114800" cy="7114165"/>
          </a:xfrm>
          <a:prstGeom prst="rect">
            <a:avLst/>
          </a:prstGeom>
        </p:spPr>
      </p:pic>
      <p:graphicFrame>
        <p:nvGraphicFramePr>
          <p:cNvPr id="15" name="Table 7">
            <a:extLst>
              <a:ext uri="{FF2B5EF4-FFF2-40B4-BE49-F238E27FC236}">
                <a16:creationId xmlns:a16="http://schemas.microsoft.com/office/drawing/2014/main" id="{825505EE-9397-871B-06FA-E29A4A5363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9414551"/>
              </p:ext>
            </p:extLst>
          </p:nvPr>
        </p:nvGraphicFramePr>
        <p:xfrm>
          <a:off x="1591742" y="8940869"/>
          <a:ext cx="8026989" cy="11845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359">
                  <a:extLst>
                    <a:ext uri="{9D8B030D-6E8A-4147-A177-3AD203B41FA5}">
                      <a16:colId xmlns:a16="http://schemas.microsoft.com/office/drawing/2014/main" val="4184477206"/>
                    </a:ext>
                  </a:extLst>
                </a:gridCol>
                <a:gridCol w="1249020">
                  <a:extLst>
                    <a:ext uri="{9D8B030D-6E8A-4147-A177-3AD203B41FA5}">
                      <a16:colId xmlns:a16="http://schemas.microsoft.com/office/drawing/2014/main" val="123863101"/>
                    </a:ext>
                  </a:extLst>
                </a:gridCol>
                <a:gridCol w="1504044">
                  <a:extLst>
                    <a:ext uri="{9D8B030D-6E8A-4147-A177-3AD203B41FA5}">
                      <a16:colId xmlns:a16="http://schemas.microsoft.com/office/drawing/2014/main" val="1567974166"/>
                    </a:ext>
                  </a:extLst>
                </a:gridCol>
                <a:gridCol w="2941566">
                  <a:extLst>
                    <a:ext uri="{9D8B030D-6E8A-4147-A177-3AD203B41FA5}">
                      <a16:colId xmlns:a16="http://schemas.microsoft.com/office/drawing/2014/main" val="2205132569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/>
                      <a:endParaRPr lang="en-GB" sz="1800" dirty="0"/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Abstract</a:t>
                      </a:r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Research Papers</a:t>
                      </a:r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Response to Reviewer Comments</a:t>
                      </a:r>
                    </a:p>
                  </a:txBody>
                  <a:tcPr marL="137160" marR="137160" marT="68580" marB="68580"/>
                </a:tc>
                <a:extLst>
                  <a:ext uri="{0D108BD9-81ED-4DB2-BD59-A6C34878D82A}">
                    <a16:rowId xmlns:a16="http://schemas.microsoft.com/office/drawing/2014/main" val="2908481527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Average Image Count</a:t>
                      </a:r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~2</a:t>
                      </a:r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~6</a:t>
                      </a:r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~1</a:t>
                      </a:r>
                    </a:p>
                  </a:txBody>
                  <a:tcPr marL="137160" marR="137160" marT="68580" marB="68580"/>
                </a:tc>
                <a:extLst>
                  <a:ext uri="{0D108BD9-81ED-4DB2-BD59-A6C34878D82A}">
                    <a16:rowId xmlns:a16="http://schemas.microsoft.com/office/drawing/2014/main" val="3971582322"/>
                  </a:ext>
                </a:extLst>
              </a:tr>
            </a:tbl>
          </a:graphicData>
        </a:graphic>
      </p:graphicFrame>
      <p:graphicFrame>
        <p:nvGraphicFramePr>
          <p:cNvPr id="16" name="Table 7">
            <a:extLst>
              <a:ext uri="{FF2B5EF4-FFF2-40B4-BE49-F238E27FC236}">
                <a16:creationId xmlns:a16="http://schemas.microsoft.com/office/drawing/2014/main" id="{A16D74D3-E66F-8AF1-3382-3910978A18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585284"/>
              </p:ext>
            </p:extLst>
          </p:nvPr>
        </p:nvGraphicFramePr>
        <p:xfrm>
          <a:off x="10257803" y="8900071"/>
          <a:ext cx="7652874" cy="1197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3654">
                  <a:extLst>
                    <a:ext uri="{9D8B030D-6E8A-4147-A177-3AD203B41FA5}">
                      <a16:colId xmlns:a16="http://schemas.microsoft.com/office/drawing/2014/main" val="4184477206"/>
                    </a:ext>
                  </a:extLst>
                </a:gridCol>
                <a:gridCol w="1190807">
                  <a:extLst>
                    <a:ext uri="{9D8B030D-6E8A-4147-A177-3AD203B41FA5}">
                      <a16:colId xmlns:a16="http://schemas.microsoft.com/office/drawing/2014/main" val="123863101"/>
                    </a:ext>
                  </a:extLst>
                </a:gridCol>
                <a:gridCol w="1433945">
                  <a:extLst>
                    <a:ext uri="{9D8B030D-6E8A-4147-A177-3AD203B41FA5}">
                      <a16:colId xmlns:a16="http://schemas.microsoft.com/office/drawing/2014/main" val="1567974166"/>
                    </a:ext>
                  </a:extLst>
                </a:gridCol>
                <a:gridCol w="2804468">
                  <a:extLst>
                    <a:ext uri="{9D8B030D-6E8A-4147-A177-3AD203B41FA5}">
                      <a16:colId xmlns:a16="http://schemas.microsoft.com/office/drawing/2014/main" val="2205132569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/>
                      <a:endParaRPr lang="en-GB" sz="1800" dirty="0"/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Abstract</a:t>
                      </a:r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Research Papers</a:t>
                      </a:r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Response to Reviewer Comments</a:t>
                      </a:r>
                    </a:p>
                  </a:txBody>
                  <a:tcPr marL="137160" marR="137160" marT="68580" marB="68580"/>
                </a:tc>
                <a:extLst>
                  <a:ext uri="{0D108BD9-81ED-4DB2-BD59-A6C34878D82A}">
                    <a16:rowId xmlns:a16="http://schemas.microsoft.com/office/drawing/2014/main" val="2908481527"/>
                  </a:ext>
                </a:extLst>
              </a:tr>
              <a:tr h="511292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Average Table Count</a:t>
                      </a:r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&lt;1</a:t>
                      </a:r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~2</a:t>
                      </a:r>
                    </a:p>
                  </a:txBody>
                  <a:tcPr marL="137160" marR="137160" marT="68580" marB="6858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~1</a:t>
                      </a:r>
                    </a:p>
                  </a:txBody>
                  <a:tcPr marL="137160" marR="137160" marT="68580" marB="68580"/>
                </a:tc>
                <a:extLst>
                  <a:ext uri="{0D108BD9-81ED-4DB2-BD59-A6C34878D82A}">
                    <a16:rowId xmlns:a16="http://schemas.microsoft.com/office/drawing/2014/main" val="397158232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5B649C9C-663C-C0BF-0FDF-B6EEB0290D0C}"/>
              </a:ext>
            </a:extLst>
          </p:cNvPr>
          <p:cNvSpPr txBox="1"/>
          <p:nvPr/>
        </p:nvSpPr>
        <p:spPr>
          <a:xfrm>
            <a:off x="1591742" y="4565201"/>
            <a:ext cx="19236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31" dirty="0">
                <a:solidFill>
                  <a:srgbClr val="01949A"/>
                </a:solidFill>
                <a:latin typeface="Raleway Bold"/>
              </a:rPr>
              <a:t>Images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F66F41-0C86-BBD0-8D81-6B6F9B586B01}"/>
              </a:ext>
            </a:extLst>
          </p:cNvPr>
          <p:cNvSpPr txBox="1"/>
          <p:nvPr/>
        </p:nvSpPr>
        <p:spPr>
          <a:xfrm>
            <a:off x="10586606" y="4746831"/>
            <a:ext cx="152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31" dirty="0">
                <a:solidFill>
                  <a:srgbClr val="01949A"/>
                </a:solidFill>
                <a:latin typeface="Raleway Bold"/>
              </a:rPr>
              <a:t>Tables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C76D648-EE9C-BFD8-758B-94353D267A1C}"/>
              </a:ext>
            </a:extLst>
          </p:cNvPr>
          <p:cNvCxnSpPr>
            <a:cxnSpLocks/>
          </p:cNvCxnSpPr>
          <p:nvPr/>
        </p:nvCxnSpPr>
        <p:spPr>
          <a:xfrm flipV="1">
            <a:off x="9982200" y="1767500"/>
            <a:ext cx="0" cy="8357933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55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924" y="-473149"/>
            <a:ext cx="17796152" cy="10723154"/>
            <a:chOff x="0" y="0"/>
            <a:chExt cx="72002861" cy="43385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02861" cy="43385659"/>
            </a:xfrm>
            <a:custGeom>
              <a:avLst/>
              <a:gdLst/>
              <a:ahLst/>
              <a:cxnLst/>
              <a:rect l="l" t="t" r="r" b="b"/>
              <a:pathLst>
                <a:path w="72002861" h="43385659">
                  <a:moveTo>
                    <a:pt x="71776803" y="0"/>
                  </a:moveTo>
                  <a:lnTo>
                    <a:pt x="0" y="0"/>
                  </a:lnTo>
                  <a:lnTo>
                    <a:pt x="0" y="43385659"/>
                  </a:lnTo>
                  <a:lnTo>
                    <a:pt x="72002861" y="43385659"/>
                  </a:lnTo>
                  <a:lnTo>
                    <a:pt x="72002861" y="0"/>
                  </a:lnTo>
                  <a:lnTo>
                    <a:pt x="71776803" y="0"/>
                  </a:lnTo>
                  <a:close/>
                  <a:moveTo>
                    <a:pt x="71776803" y="43159598"/>
                  </a:moveTo>
                  <a:lnTo>
                    <a:pt x="228600" y="43159598"/>
                  </a:lnTo>
                  <a:lnTo>
                    <a:pt x="228600" y="228600"/>
                  </a:lnTo>
                  <a:lnTo>
                    <a:pt x="71776803" y="228600"/>
                  </a:lnTo>
                  <a:lnTo>
                    <a:pt x="71776803" y="43159598"/>
                  </a:lnTo>
                  <a:close/>
                </a:path>
              </a:pathLst>
            </a:custGeom>
            <a:solidFill>
              <a:srgbClr val="01949A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7796152" y="0"/>
            <a:ext cx="491848" cy="2724662"/>
          </a:xfrm>
          <a:prstGeom prst="rect">
            <a:avLst/>
          </a:prstGeom>
          <a:solidFill>
            <a:srgbClr val="CD0046"/>
          </a:solidFill>
        </p:spPr>
      </p:sp>
      <p:sp>
        <p:nvSpPr>
          <p:cNvPr id="5" name="AutoShape 5"/>
          <p:cNvSpPr/>
          <p:nvPr/>
        </p:nvSpPr>
        <p:spPr>
          <a:xfrm>
            <a:off x="0" y="7562338"/>
            <a:ext cx="491848" cy="2720537"/>
          </a:xfrm>
          <a:prstGeom prst="rect">
            <a:avLst/>
          </a:prstGeom>
          <a:solidFill>
            <a:srgbClr val="01949A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3796" y="0"/>
            <a:ext cx="2172391" cy="52499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-2039970" y="218896"/>
            <a:ext cx="9558671" cy="1189506"/>
            <a:chOff x="-1079936" y="0"/>
            <a:chExt cx="17144853" cy="3928015"/>
          </a:xfrm>
        </p:grpSpPr>
        <p:sp>
          <p:nvSpPr>
            <p:cNvPr id="11" name="TextBox 11"/>
            <p:cNvSpPr txBox="1"/>
            <p:nvPr/>
          </p:nvSpPr>
          <p:spPr>
            <a:xfrm>
              <a:off x="1019544" y="0"/>
              <a:ext cx="15045371" cy="638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44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079936" y="1215136"/>
              <a:ext cx="17084460" cy="25832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20"/>
                </a:lnSpc>
              </a:pPr>
              <a:r>
                <a:rPr lang="en-US" sz="6000" dirty="0">
                  <a:solidFill>
                    <a:srgbClr val="CD0046"/>
                  </a:solidFill>
                  <a:latin typeface="Raleway Heavy Italics"/>
                </a:rPr>
                <a:t>Rule - Based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9543" y="3295767"/>
              <a:ext cx="15045374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C6AD5656-D994-B3D0-5EFA-43B08FEB2C30}"/>
              </a:ext>
            </a:extLst>
          </p:cNvPr>
          <p:cNvSpPr/>
          <p:nvPr/>
        </p:nvSpPr>
        <p:spPr>
          <a:xfrm>
            <a:off x="745909" y="2358475"/>
            <a:ext cx="87414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Task: Find Unique Identifiers pertaining to each document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69F43AF-A1ED-273E-8724-5290C6BAC5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893567"/>
              </p:ext>
            </p:extLst>
          </p:nvPr>
        </p:nvGraphicFramePr>
        <p:xfrm>
          <a:off x="2114126" y="3457499"/>
          <a:ext cx="5403849" cy="283793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841259">
                  <a:extLst>
                    <a:ext uri="{9D8B030D-6E8A-4147-A177-3AD203B41FA5}">
                      <a16:colId xmlns:a16="http://schemas.microsoft.com/office/drawing/2014/main" val="3507878818"/>
                    </a:ext>
                  </a:extLst>
                </a:gridCol>
                <a:gridCol w="1721331">
                  <a:extLst>
                    <a:ext uri="{9D8B030D-6E8A-4147-A177-3AD203B41FA5}">
                      <a16:colId xmlns:a16="http://schemas.microsoft.com/office/drawing/2014/main" val="2124243740"/>
                    </a:ext>
                  </a:extLst>
                </a:gridCol>
                <a:gridCol w="1841259">
                  <a:extLst>
                    <a:ext uri="{9D8B030D-6E8A-4147-A177-3AD203B41FA5}">
                      <a16:colId xmlns:a16="http://schemas.microsoft.com/office/drawing/2014/main" val="3163929496"/>
                    </a:ext>
                  </a:extLst>
                </a:gridCol>
              </a:tblGrid>
              <a:tr h="730984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 dirty="0" err="1">
                          <a:effectLst/>
                        </a:rPr>
                        <a:t>Doc_Type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800" u="none" strike="noStrike" dirty="0">
                          <a:effectLst/>
                        </a:rPr>
                        <a:t># Para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800" u="none" strike="noStrike">
                          <a:effectLst/>
                        </a:rPr>
                        <a:t>Word Count</a:t>
                      </a:r>
                      <a:endParaRPr lang="en-IN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04986742"/>
                  </a:ext>
                </a:extLst>
              </a:tr>
              <a:tr h="687985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 dirty="0">
                          <a:effectLst/>
                        </a:rPr>
                        <a:t>Abstract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800" u="none" strike="noStrike">
                          <a:effectLst/>
                        </a:rPr>
                        <a:t>7</a:t>
                      </a:r>
                      <a:endParaRPr lang="en-IN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800" u="none" strike="noStrike">
                          <a:effectLst/>
                        </a:rPr>
                        <a:t>400-700 </a:t>
                      </a:r>
                      <a:endParaRPr lang="en-IN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32289731"/>
                  </a:ext>
                </a:extLst>
              </a:tr>
              <a:tr h="687985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>
                          <a:effectLst/>
                        </a:rPr>
                        <a:t>RTRC</a:t>
                      </a:r>
                      <a:endParaRPr lang="en-IN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800" u="none" strike="noStrike" dirty="0">
                          <a:effectLst/>
                        </a:rPr>
                        <a:t>41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800" u="none" strike="noStrike">
                          <a:effectLst/>
                        </a:rPr>
                        <a:t>7k-10k</a:t>
                      </a:r>
                      <a:endParaRPr lang="en-IN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04893329"/>
                  </a:ext>
                </a:extLst>
              </a:tr>
              <a:tr h="730984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>
                          <a:effectLst/>
                        </a:rPr>
                        <a:t>RP</a:t>
                      </a:r>
                      <a:endParaRPr lang="en-IN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800" u="none" strike="noStrike" dirty="0">
                          <a:effectLst/>
                        </a:rPr>
                        <a:t>27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800" u="none" strike="noStrike" dirty="0">
                          <a:effectLst/>
                        </a:rPr>
                        <a:t>7k-10k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82950274"/>
                  </a:ext>
                </a:extLst>
              </a:tr>
            </a:tbl>
          </a:graphicData>
        </a:graphic>
      </p:graphicFrame>
      <p:sp>
        <p:nvSpPr>
          <p:cNvPr id="23" name="Rectangle 22">
            <a:extLst>
              <a:ext uri="{FF2B5EF4-FFF2-40B4-BE49-F238E27FC236}">
                <a16:creationId xmlns:a16="http://schemas.microsoft.com/office/drawing/2014/main" id="{577E68E0-C3D9-FF63-C1C7-15C50F6BB6D4}"/>
              </a:ext>
            </a:extLst>
          </p:cNvPr>
          <p:cNvSpPr/>
          <p:nvPr/>
        </p:nvSpPr>
        <p:spPr>
          <a:xfrm>
            <a:off x="2114126" y="7113538"/>
            <a:ext cx="540384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u="sng" dirty="0">
                <a:latin typeface="Raleway" pitchFamily="2" charset="77"/>
              </a:rPr>
              <a:t>RTRC Keywords</a:t>
            </a:r>
            <a:r>
              <a:rPr lang="en-US" sz="2400" dirty="0">
                <a:latin typeface="Raleway" pitchFamily="2" charset="77"/>
              </a:rPr>
              <a:t>: </a:t>
            </a:r>
          </a:p>
          <a:p>
            <a:pPr algn="ctr"/>
            <a:r>
              <a:rPr lang="en-US" sz="2400" b="1" dirty="0">
                <a:latin typeface="Raleway" pitchFamily="2" charset="77"/>
              </a:rPr>
              <a:t>“Thank You” , </a:t>
            </a:r>
          </a:p>
          <a:p>
            <a:pPr algn="ctr"/>
            <a:r>
              <a:rPr lang="en-US" sz="2400" b="1" dirty="0">
                <a:latin typeface="Raleway" pitchFamily="2" charset="77"/>
              </a:rPr>
              <a:t>“Comments”,</a:t>
            </a:r>
          </a:p>
          <a:p>
            <a:pPr algn="ctr"/>
            <a:r>
              <a:rPr lang="en-US" sz="2400" b="1" dirty="0">
                <a:latin typeface="Raleway" pitchFamily="2" charset="77"/>
              </a:rPr>
              <a:t> “Editor” , “Reviewer”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CF1405-9329-4EF7-1186-C23C126E902F}"/>
              </a:ext>
            </a:extLst>
          </p:cNvPr>
          <p:cNvGrpSpPr/>
          <p:nvPr/>
        </p:nvGrpSpPr>
        <p:grpSpPr>
          <a:xfrm>
            <a:off x="1013176" y="3457499"/>
            <a:ext cx="855026" cy="618889"/>
            <a:chOff x="10517406" y="7463229"/>
            <a:chExt cx="1624258" cy="1676400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F69C8AB-F516-24AB-FC71-AE195B536D15}"/>
                </a:ext>
              </a:extLst>
            </p:cNvPr>
            <p:cNvSpPr/>
            <p:nvPr/>
          </p:nvSpPr>
          <p:spPr>
            <a:xfrm>
              <a:off x="10517406" y="7463229"/>
              <a:ext cx="1624258" cy="16764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3A082A2-1B90-6DDA-D167-2234D6F92400}"/>
                </a:ext>
              </a:extLst>
            </p:cNvPr>
            <p:cNvSpPr txBox="1"/>
            <p:nvPr/>
          </p:nvSpPr>
          <p:spPr>
            <a:xfrm>
              <a:off x="10807670" y="7562338"/>
              <a:ext cx="1043732" cy="8218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01949A"/>
                  </a:solidFill>
                  <a:latin typeface="Raleway" pitchFamily="2" charset="77"/>
                </a:rPr>
                <a:t>1</a:t>
              </a:r>
              <a:endParaRPr lang="en-US" sz="2000" b="1" dirty="0">
                <a:solidFill>
                  <a:srgbClr val="01949A"/>
                </a:solidFill>
                <a:latin typeface="Raleway" pitchFamily="2" charset="77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8D93D3B-D28C-5E16-8E75-3246C40DB0BF}"/>
              </a:ext>
            </a:extLst>
          </p:cNvPr>
          <p:cNvGrpSpPr/>
          <p:nvPr/>
        </p:nvGrpSpPr>
        <p:grpSpPr>
          <a:xfrm>
            <a:off x="988764" y="7050153"/>
            <a:ext cx="855026" cy="621364"/>
            <a:chOff x="10517406" y="7463229"/>
            <a:chExt cx="1624258" cy="1683105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3E7700E-69EC-7134-C03E-A5717E5061FD}"/>
                </a:ext>
              </a:extLst>
            </p:cNvPr>
            <p:cNvSpPr/>
            <p:nvPr/>
          </p:nvSpPr>
          <p:spPr>
            <a:xfrm>
              <a:off x="10517406" y="7463229"/>
              <a:ext cx="1624258" cy="16764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1D38403-0A21-4BF9-1276-B2DFBE986CCE}"/>
                </a:ext>
              </a:extLst>
            </p:cNvPr>
            <p:cNvSpPr txBox="1"/>
            <p:nvPr/>
          </p:nvSpPr>
          <p:spPr>
            <a:xfrm>
              <a:off x="10807670" y="7562339"/>
              <a:ext cx="1043732" cy="1583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01949A"/>
                  </a:solidFill>
                  <a:latin typeface="Raleway" pitchFamily="2" charset="77"/>
                </a:rPr>
                <a:t>2</a:t>
              </a:r>
              <a:endParaRPr lang="en-US" sz="2000" b="1" dirty="0">
                <a:solidFill>
                  <a:srgbClr val="01949A"/>
                </a:solidFill>
                <a:latin typeface="Raleway" pitchFamily="2" charset="77"/>
              </a:endParaRPr>
            </a:p>
          </p:txBody>
        </p:sp>
      </p:grpSp>
      <p:sp>
        <p:nvSpPr>
          <p:cNvPr id="31" name="AutoShape 26">
            <a:extLst>
              <a:ext uri="{FF2B5EF4-FFF2-40B4-BE49-F238E27FC236}">
                <a16:creationId xmlns:a16="http://schemas.microsoft.com/office/drawing/2014/main" id="{6542C551-73B2-6DDA-A1ED-3BAB211B0B74}"/>
              </a:ext>
            </a:extLst>
          </p:cNvPr>
          <p:cNvSpPr/>
          <p:nvPr/>
        </p:nvSpPr>
        <p:spPr>
          <a:xfrm>
            <a:off x="7880225" y="4876468"/>
            <a:ext cx="3337773" cy="884982"/>
          </a:xfrm>
          <a:prstGeom prst="line">
            <a:avLst/>
          </a:prstGeom>
          <a:ln w="47625" cap="flat">
            <a:solidFill>
              <a:srgbClr val="01949A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26">
            <a:extLst>
              <a:ext uri="{FF2B5EF4-FFF2-40B4-BE49-F238E27FC236}">
                <a16:creationId xmlns:a16="http://schemas.microsoft.com/office/drawing/2014/main" id="{B667F564-470F-6936-9BA6-94448674F8F9}"/>
              </a:ext>
            </a:extLst>
          </p:cNvPr>
          <p:cNvSpPr/>
          <p:nvPr/>
        </p:nvSpPr>
        <p:spPr>
          <a:xfrm flipV="1">
            <a:off x="7763899" y="6069457"/>
            <a:ext cx="3454100" cy="1961391"/>
          </a:xfrm>
          <a:prstGeom prst="line">
            <a:avLst/>
          </a:prstGeom>
          <a:ln w="47625" cap="flat">
            <a:solidFill>
              <a:srgbClr val="01949A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191365-E905-5252-C986-1EFF78057DDC}"/>
              </a:ext>
            </a:extLst>
          </p:cNvPr>
          <p:cNvSpPr/>
          <p:nvPr/>
        </p:nvSpPr>
        <p:spPr>
          <a:xfrm>
            <a:off x="11651120" y="4065369"/>
            <a:ext cx="58554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AF00DB"/>
                </a:solidFill>
                <a:latin typeface="Courier New" panose="02070309020205020404" pitchFamily="49" charset="0"/>
              </a:rPr>
              <a:t>if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 word_count&lt;=</a:t>
            </a:r>
            <a:r>
              <a:rPr lang="en-IN" sz="2400" b="1" dirty="0">
                <a:solidFill>
                  <a:srgbClr val="09885A"/>
                </a:solidFill>
                <a:latin typeface="Courier New" panose="02070309020205020404" pitchFamily="49" charset="0"/>
              </a:rPr>
              <a:t>1500</a:t>
            </a:r>
            <a:r>
              <a:rPr lang="en-IN" sz="2400" b="1" baseline="30000" dirty="0">
                <a:solidFill>
                  <a:srgbClr val="09885A"/>
                </a:solidFill>
                <a:latin typeface="Courier New" panose="02070309020205020404" pitchFamily="49" charset="0"/>
              </a:rPr>
              <a:t>*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IN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and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 w!=</a:t>
            </a:r>
            <a:r>
              <a:rPr lang="en-IN" sz="2400" b="1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  <a:endParaRPr lang="en-IN" sz="2400" b="1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186E4B-24BC-1F0A-29ED-97DDA61C6034}"/>
              </a:ext>
            </a:extLst>
          </p:cNvPr>
          <p:cNvSpPr/>
          <p:nvPr/>
        </p:nvSpPr>
        <p:spPr>
          <a:xfrm>
            <a:off x="11661753" y="5250314"/>
            <a:ext cx="57150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solidFill>
                  <a:srgbClr val="AF00DB"/>
                </a:solidFill>
                <a:latin typeface="Courier New" panose="02070309020205020404" pitchFamily="49" charset="0"/>
              </a:rPr>
              <a:t>if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 word_count&gt;=</a:t>
            </a:r>
            <a:r>
              <a:rPr lang="en-IN" sz="2400" b="1" dirty="0">
                <a:solidFill>
                  <a:srgbClr val="09885A"/>
                </a:solidFill>
                <a:latin typeface="Courier New" panose="02070309020205020404" pitchFamily="49" charset="0"/>
              </a:rPr>
              <a:t>2500</a:t>
            </a:r>
            <a:r>
              <a:rPr lang="en-IN" sz="2400" b="1" baseline="30000" dirty="0">
                <a:solidFill>
                  <a:srgbClr val="09885A"/>
                </a:solidFill>
                <a:latin typeface="Courier New" panose="02070309020205020404" pitchFamily="49" charset="0"/>
              </a:rPr>
              <a:t>*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IN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and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 w!=</a:t>
            </a:r>
            <a:r>
              <a:rPr lang="en-IN" sz="2400" b="1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  <a:endParaRPr lang="en-IN" sz="2400" b="1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4E8CD7A-284C-313C-7244-6F572C5C92B6}"/>
              </a:ext>
            </a:extLst>
          </p:cNvPr>
          <p:cNvSpPr/>
          <p:nvPr/>
        </p:nvSpPr>
        <p:spPr>
          <a:xfrm>
            <a:off x="11690106" y="6467861"/>
            <a:ext cx="55306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solidFill>
                  <a:srgbClr val="AF00DB"/>
                </a:solidFill>
                <a:latin typeface="Courier New" panose="02070309020205020404" pitchFamily="49" charset="0"/>
              </a:rPr>
              <a:t>if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 word_count&gt;=</a:t>
            </a:r>
            <a:r>
              <a:rPr lang="en-IN" sz="2400" b="1" dirty="0">
                <a:solidFill>
                  <a:srgbClr val="09885A"/>
                </a:solidFill>
                <a:latin typeface="Courier New" panose="02070309020205020404" pitchFamily="49" charset="0"/>
              </a:rPr>
              <a:t>2500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IN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and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 w==</a:t>
            </a:r>
            <a:r>
              <a:rPr lang="en-IN" sz="2400" b="1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IN" sz="2400" b="1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  <a:endParaRPr lang="en-IN" sz="2400" b="1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93111E5-3C0F-07FA-A113-44BEC0529915}"/>
              </a:ext>
            </a:extLst>
          </p:cNvPr>
          <p:cNvSpPr/>
          <p:nvPr/>
        </p:nvSpPr>
        <p:spPr>
          <a:xfrm>
            <a:off x="15904902" y="4635575"/>
            <a:ext cx="14157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000" b="1" dirty="0">
                <a:solidFill>
                  <a:srgbClr val="AF00DB"/>
                </a:solidFill>
                <a:latin typeface="Courier New" panose="02070309020205020404" pitchFamily="49" charset="0"/>
              </a:rPr>
              <a:t>Abstract</a:t>
            </a:r>
            <a:endParaRPr lang="en-IN" sz="2000" b="1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4F50AD1-550A-8D81-A7F9-B30C33C6CC69}"/>
              </a:ext>
            </a:extLst>
          </p:cNvPr>
          <p:cNvSpPr/>
          <p:nvPr/>
        </p:nvSpPr>
        <p:spPr>
          <a:xfrm>
            <a:off x="15980351" y="5839541"/>
            <a:ext cx="4924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000" b="1" dirty="0">
                <a:solidFill>
                  <a:srgbClr val="AF00DB"/>
                </a:solidFill>
                <a:latin typeface="Courier New" panose="02070309020205020404" pitchFamily="49" charset="0"/>
              </a:rPr>
              <a:t>RP</a:t>
            </a:r>
            <a:endParaRPr lang="en-IN" sz="2000" b="1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C39A998-F52D-EEC6-E6E1-1AD22CD32D59}"/>
              </a:ext>
            </a:extLst>
          </p:cNvPr>
          <p:cNvSpPr/>
          <p:nvPr/>
        </p:nvSpPr>
        <p:spPr>
          <a:xfrm>
            <a:off x="15980351" y="7068779"/>
            <a:ext cx="8002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000" b="1" dirty="0">
                <a:solidFill>
                  <a:srgbClr val="AF00DB"/>
                </a:solidFill>
                <a:latin typeface="Courier New" panose="02070309020205020404" pitchFamily="49" charset="0"/>
              </a:rPr>
              <a:t>RTRC</a:t>
            </a:r>
            <a:endParaRPr lang="en-IN" sz="2000" b="1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14" name="Bent Up Arrow 13">
            <a:extLst>
              <a:ext uri="{FF2B5EF4-FFF2-40B4-BE49-F238E27FC236}">
                <a16:creationId xmlns:a16="http://schemas.microsoft.com/office/drawing/2014/main" id="{0ABF2BA9-3544-0556-22FD-D282D5E72677}"/>
              </a:ext>
            </a:extLst>
          </p:cNvPr>
          <p:cNvSpPr/>
          <p:nvPr/>
        </p:nvSpPr>
        <p:spPr>
          <a:xfrm rot="5400000">
            <a:off x="15341119" y="6895397"/>
            <a:ext cx="478208" cy="45019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Bent Up Arrow 39">
            <a:extLst>
              <a:ext uri="{FF2B5EF4-FFF2-40B4-BE49-F238E27FC236}">
                <a16:creationId xmlns:a16="http://schemas.microsoft.com/office/drawing/2014/main" id="{7F4F627E-E044-589E-2441-03B78158BA92}"/>
              </a:ext>
            </a:extLst>
          </p:cNvPr>
          <p:cNvSpPr/>
          <p:nvPr/>
        </p:nvSpPr>
        <p:spPr>
          <a:xfrm rot="5400000">
            <a:off x="15348186" y="5661307"/>
            <a:ext cx="478208" cy="45019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Bent Up Arrow 40">
            <a:extLst>
              <a:ext uri="{FF2B5EF4-FFF2-40B4-BE49-F238E27FC236}">
                <a16:creationId xmlns:a16="http://schemas.microsoft.com/office/drawing/2014/main" id="{EAE652DD-FC00-F10B-1503-E89A09DB5149}"/>
              </a:ext>
            </a:extLst>
          </p:cNvPr>
          <p:cNvSpPr/>
          <p:nvPr/>
        </p:nvSpPr>
        <p:spPr>
          <a:xfrm rot="5400000">
            <a:off x="15337137" y="4473884"/>
            <a:ext cx="478208" cy="450196"/>
          </a:xfrm>
          <a:prstGeom prst="bentUpArrow">
            <a:avLst/>
          </a:prstGeom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5D08719-C656-6905-1B9D-DDB87D133EAC}"/>
              </a:ext>
            </a:extLst>
          </p:cNvPr>
          <p:cNvSpPr/>
          <p:nvPr/>
        </p:nvSpPr>
        <p:spPr>
          <a:xfrm>
            <a:off x="16211101" y="9758609"/>
            <a:ext cx="18309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AF00DB"/>
                </a:solidFill>
                <a:effectLst/>
                <a:latin typeface="Raleway" pitchFamily="2" charset="77"/>
              </a:rPr>
              <a:t>*</a:t>
            </a:r>
            <a:r>
              <a:rPr lang="en-IN" sz="1400" dirty="0">
                <a:solidFill>
                  <a:srgbClr val="CD0046"/>
                </a:solidFill>
                <a:latin typeface="Raleway Heavy Italics"/>
              </a:rPr>
              <a:t>Removing outlier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B7B081A-EF1E-29BF-A69B-E4D9AEC56702}"/>
              </a:ext>
            </a:extLst>
          </p:cNvPr>
          <p:cNvSpPr/>
          <p:nvPr/>
        </p:nvSpPr>
        <p:spPr>
          <a:xfrm rot="875453">
            <a:off x="9174106" y="4914202"/>
            <a:ext cx="20033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i="1" dirty="0">
                <a:solidFill>
                  <a:srgbClr val="CD0046"/>
                </a:solidFill>
                <a:latin typeface="Raleway Heavy Italics"/>
              </a:rPr>
              <a:t>Filter 1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4EA8E99-C160-6E96-5BF5-E3BCA3829A6D}"/>
              </a:ext>
            </a:extLst>
          </p:cNvPr>
          <p:cNvSpPr/>
          <p:nvPr/>
        </p:nvSpPr>
        <p:spPr>
          <a:xfrm rot="19646980">
            <a:off x="9094294" y="6861138"/>
            <a:ext cx="20033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i="1" dirty="0">
                <a:solidFill>
                  <a:srgbClr val="CD0046"/>
                </a:solidFill>
                <a:latin typeface="Raleway Heavy Italics"/>
              </a:rPr>
              <a:t>Filter 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7234013-C88B-8502-D50A-3E8553AE953D}"/>
              </a:ext>
            </a:extLst>
          </p:cNvPr>
          <p:cNvSpPr/>
          <p:nvPr/>
        </p:nvSpPr>
        <p:spPr>
          <a:xfrm>
            <a:off x="13335000" y="2400300"/>
            <a:ext cx="11410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1949A"/>
                </a:solidFill>
                <a:latin typeface="Raleway" pitchFamily="2" charset="77"/>
              </a:rPr>
              <a:t>Rules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D73A95A-F002-3BE4-8B96-FEDA36D16F51}"/>
              </a:ext>
            </a:extLst>
          </p:cNvPr>
          <p:cNvSpPr/>
          <p:nvPr/>
        </p:nvSpPr>
        <p:spPr>
          <a:xfrm>
            <a:off x="11651120" y="3412867"/>
            <a:ext cx="58554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AF00DB"/>
                </a:solidFill>
                <a:latin typeface="Courier New" panose="02070309020205020404" pitchFamily="49" charset="0"/>
              </a:rPr>
              <a:t>W = 1 if Keywords</a:t>
            </a:r>
            <a:endParaRPr lang="en-IN" sz="2400" b="1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0982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3" grpId="0"/>
      <p:bldP spid="34" grpId="0"/>
      <p:bldP spid="35" grpId="0"/>
      <p:bldP spid="36" grpId="0"/>
      <p:bldP spid="37" grpId="0"/>
      <p:bldP spid="14" grpId="0" animBg="1"/>
      <p:bldP spid="40" grpId="0" animBg="1"/>
      <p:bldP spid="41" grpId="0" animBg="1"/>
      <p:bldP spid="44" grpId="0"/>
      <p:bldP spid="46" grpId="0"/>
      <p:bldP spid="47" grpId="0"/>
      <p:bldP spid="48" grpId="0"/>
      <p:bldP spid="4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5698</TotalTime>
  <Words>1010</Words>
  <Application>Microsoft Office PowerPoint</Application>
  <PresentationFormat>Custom</PresentationFormat>
  <Paragraphs>355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Classifier</dc:title>
  <cp:lastModifiedBy>Aviral Jain</cp:lastModifiedBy>
  <cp:revision>179</cp:revision>
  <dcterms:created xsi:type="dcterms:W3CDTF">2006-08-16T00:00:00Z</dcterms:created>
  <dcterms:modified xsi:type="dcterms:W3CDTF">2022-07-25T17:05:56Z</dcterms:modified>
  <dc:identifier>DAFAqD1aTyA</dc:identifier>
</cp:coreProperties>
</file>

<file path=docProps/thumbnail.jpeg>
</file>